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notesMasterIdLst>
    <p:notesMasterId r:id="rId47"/>
  </p:notesMasterIdLst>
  <p:sldIdLst>
    <p:sldId id="573" r:id="rId2"/>
    <p:sldId id="555" r:id="rId3"/>
    <p:sldId id="559" r:id="rId4"/>
    <p:sldId id="558" r:id="rId5"/>
    <p:sldId id="557" r:id="rId6"/>
    <p:sldId id="416" r:id="rId7"/>
    <p:sldId id="560" r:id="rId8"/>
    <p:sldId id="524" r:id="rId9"/>
    <p:sldId id="256" r:id="rId10"/>
    <p:sldId id="299" r:id="rId11"/>
    <p:sldId id="298" r:id="rId12"/>
    <p:sldId id="526" r:id="rId13"/>
    <p:sldId id="525" r:id="rId14"/>
    <p:sldId id="402" r:id="rId15"/>
    <p:sldId id="567" r:id="rId16"/>
    <p:sldId id="568" r:id="rId17"/>
    <p:sldId id="417" r:id="rId18"/>
    <p:sldId id="581" r:id="rId19"/>
    <p:sldId id="582" r:id="rId20"/>
    <p:sldId id="575" r:id="rId21"/>
    <p:sldId id="576" r:id="rId22"/>
    <p:sldId id="577" r:id="rId23"/>
    <p:sldId id="583" r:id="rId24"/>
    <p:sldId id="579" r:id="rId25"/>
    <p:sldId id="584" r:id="rId26"/>
    <p:sldId id="585" r:id="rId27"/>
    <p:sldId id="586" r:id="rId28"/>
    <p:sldId id="587" r:id="rId29"/>
    <p:sldId id="588" r:id="rId30"/>
    <p:sldId id="541" r:id="rId31"/>
    <p:sldId id="542" r:id="rId32"/>
    <p:sldId id="543" r:id="rId33"/>
    <p:sldId id="547" r:id="rId34"/>
    <p:sldId id="561" r:id="rId35"/>
    <p:sldId id="580" r:id="rId36"/>
    <p:sldId id="589" r:id="rId37"/>
    <p:sldId id="591" r:id="rId38"/>
    <p:sldId id="593" r:id="rId39"/>
    <p:sldId id="257" r:id="rId40"/>
    <p:sldId id="592" r:id="rId41"/>
    <p:sldId id="258" r:id="rId42"/>
    <p:sldId id="259" r:id="rId43"/>
    <p:sldId id="408" r:id="rId44"/>
    <p:sldId id="465" r:id="rId45"/>
    <p:sldId id="590" r:id="rId46"/>
  </p:sldIdLst>
  <p:sldSz cx="9144000" cy="6858000" type="screen4x3"/>
  <p:notesSz cx="6858000" cy="9144000"/>
  <p:defaultTextStyle>
    <a:defPPr>
      <a:defRPr lang="en-US"/>
    </a:defPPr>
    <a:lvl1pPr algn="l" rtl="0" fontAlgn="base">
      <a:spcBef>
        <a:spcPct val="50000"/>
      </a:spcBef>
      <a:spcAft>
        <a:spcPct val="0"/>
      </a:spcAft>
      <a:defRPr sz="1200" i="1" kern="1200">
        <a:solidFill>
          <a:schemeClr val="tx1"/>
        </a:solidFill>
        <a:latin typeface="Comic Sans MS" panose="030F0702030302020204" pitchFamily="66" charset="0"/>
        <a:ea typeface="+mn-ea"/>
        <a:cs typeface="+mn-cs"/>
      </a:defRPr>
    </a:lvl1pPr>
    <a:lvl2pPr marL="457200" algn="l" rtl="0" fontAlgn="base">
      <a:spcBef>
        <a:spcPct val="50000"/>
      </a:spcBef>
      <a:spcAft>
        <a:spcPct val="0"/>
      </a:spcAft>
      <a:defRPr sz="1200" i="1" kern="1200">
        <a:solidFill>
          <a:schemeClr val="tx1"/>
        </a:solidFill>
        <a:latin typeface="Comic Sans MS" panose="030F0702030302020204" pitchFamily="66" charset="0"/>
        <a:ea typeface="+mn-ea"/>
        <a:cs typeface="+mn-cs"/>
      </a:defRPr>
    </a:lvl2pPr>
    <a:lvl3pPr marL="914400" algn="l" rtl="0" fontAlgn="base">
      <a:spcBef>
        <a:spcPct val="50000"/>
      </a:spcBef>
      <a:spcAft>
        <a:spcPct val="0"/>
      </a:spcAft>
      <a:defRPr sz="1200" i="1" kern="1200">
        <a:solidFill>
          <a:schemeClr val="tx1"/>
        </a:solidFill>
        <a:latin typeface="Comic Sans MS" panose="030F0702030302020204" pitchFamily="66" charset="0"/>
        <a:ea typeface="+mn-ea"/>
        <a:cs typeface="+mn-cs"/>
      </a:defRPr>
    </a:lvl3pPr>
    <a:lvl4pPr marL="1371600" algn="l" rtl="0" fontAlgn="base">
      <a:spcBef>
        <a:spcPct val="50000"/>
      </a:spcBef>
      <a:spcAft>
        <a:spcPct val="0"/>
      </a:spcAft>
      <a:defRPr sz="1200" i="1" kern="1200">
        <a:solidFill>
          <a:schemeClr val="tx1"/>
        </a:solidFill>
        <a:latin typeface="Comic Sans MS" panose="030F0702030302020204" pitchFamily="66" charset="0"/>
        <a:ea typeface="+mn-ea"/>
        <a:cs typeface="+mn-cs"/>
      </a:defRPr>
    </a:lvl4pPr>
    <a:lvl5pPr marL="1828800" algn="l" rtl="0" fontAlgn="base">
      <a:spcBef>
        <a:spcPct val="50000"/>
      </a:spcBef>
      <a:spcAft>
        <a:spcPct val="0"/>
      </a:spcAft>
      <a:defRPr sz="1200" i="1" kern="1200">
        <a:solidFill>
          <a:schemeClr val="tx1"/>
        </a:solidFill>
        <a:latin typeface="Comic Sans MS" panose="030F0702030302020204" pitchFamily="66" charset="0"/>
        <a:ea typeface="+mn-ea"/>
        <a:cs typeface="+mn-cs"/>
      </a:defRPr>
    </a:lvl5pPr>
    <a:lvl6pPr marL="2286000" algn="l" defTabSz="914400" rtl="0" eaLnBrk="1" latinLnBrk="0" hangingPunct="1">
      <a:defRPr sz="1200" i="1" kern="1200">
        <a:solidFill>
          <a:schemeClr val="tx1"/>
        </a:solidFill>
        <a:latin typeface="Comic Sans MS" panose="030F0702030302020204" pitchFamily="66" charset="0"/>
        <a:ea typeface="+mn-ea"/>
        <a:cs typeface="+mn-cs"/>
      </a:defRPr>
    </a:lvl6pPr>
    <a:lvl7pPr marL="2743200" algn="l" defTabSz="914400" rtl="0" eaLnBrk="1" latinLnBrk="0" hangingPunct="1">
      <a:defRPr sz="1200" i="1" kern="1200">
        <a:solidFill>
          <a:schemeClr val="tx1"/>
        </a:solidFill>
        <a:latin typeface="Comic Sans MS" panose="030F0702030302020204" pitchFamily="66" charset="0"/>
        <a:ea typeface="+mn-ea"/>
        <a:cs typeface="+mn-cs"/>
      </a:defRPr>
    </a:lvl7pPr>
    <a:lvl8pPr marL="3200400" algn="l" defTabSz="914400" rtl="0" eaLnBrk="1" latinLnBrk="0" hangingPunct="1">
      <a:defRPr sz="1200" i="1" kern="1200">
        <a:solidFill>
          <a:schemeClr val="tx1"/>
        </a:solidFill>
        <a:latin typeface="Comic Sans MS" panose="030F0702030302020204" pitchFamily="66" charset="0"/>
        <a:ea typeface="+mn-ea"/>
        <a:cs typeface="+mn-cs"/>
      </a:defRPr>
    </a:lvl8pPr>
    <a:lvl9pPr marL="3657600" algn="l" defTabSz="914400" rtl="0" eaLnBrk="1" latinLnBrk="0" hangingPunct="1">
      <a:defRPr sz="1200" i="1"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0CC00"/>
    <a:srgbClr val="FFFF00"/>
    <a:srgbClr val="FF3300"/>
    <a:srgbClr val="0000FF"/>
    <a:srgbClr val="CC00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163" autoAdjust="0"/>
  </p:normalViewPr>
  <p:slideViewPr>
    <p:cSldViewPr snapToGrid="0">
      <p:cViewPr varScale="1">
        <p:scale>
          <a:sx n="80" d="100"/>
          <a:sy n="80" d="100"/>
        </p:scale>
        <p:origin x="3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2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i="0">
                <a:latin typeface="Arial" panose="020B0604020202020204" pitchFamily="34" charset="0"/>
              </a:defRPr>
            </a:lvl1pPr>
          </a:lstStyle>
          <a:p>
            <a:endParaRPr lang="en-US"/>
          </a:p>
        </p:txBody>
      </p:sp>
      <p:sp>
        <p:nvSpPr>
          <p:cNvPr id="1075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i="0">
                <a:latin typeface="Arial" panose="020B0604020202020204" pitchFamily="34" charset="0"/>
              </a:defRPr>
            </a:lvl1pPr>
          </a:lstStyle>
          <a:p>
            <a:endParaRPr lang="en-US"/>
          </a:p>
        </p:txBody>
      </p:sp>
      <p:sp>
        <p:nvSpPr>
          <p:cNvPr id="1075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75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75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i="0">
                <a:latin typeface="Arial" panose="020B0604020202020204" pitchFamily="34" charset="0"/>
              </a:defRPr>
            </a:lvl1pPr>
          </a:lstStyle>
          <a:p>
            <a:endParaRPr lang="en-US"/>
          </a:p>
        </p:txBody>
      </p:sp>
      <p:sp>
        <p:nvSpPr>
          <p:cNvPr id="1075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i="0">
                <a:latin typeface="Arial" panose="020B0604020202020204" pitchFamily="34" charset="0"/>
              </a:defRPr>
            </a:lvl1pPr>
          </a:lstStyle>
          <a:p>
            <a:fld id="{F83935ED-3C12-4CFF-AFD2-6D1D96672DFD}" type="slidenum">
              <a:rPr lang="en-US"/>
              <a:pPr/>
              <a:t>‹#›</a:t>
            </a:fld>
            <a:endParaRPr lang="en-US"/>
          </a:p>
        </p:txBody>
      </p:sp>
    </p:spTree>
    <p:extLst>
      <p:ext uri="{BB962C8B-B14F-4D97-AF65-F5344CB8AC3E}">
        <p14:creationId xmlns:p14="http://schemas.microsoft.com/office/powerpoint/2010/main" val="189829379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This video shows the performance of monkey 1 in the spatial task, where the first trials correspond to the training phase in which the blue stimuli were associated with the long distance prototype and the blue response target, and the orange stimuli were associated with the short prototype and the orange response target. The monkey was cued with yellow stimuli for the spatial tasks in the testing phase.</a:t>
            </a:r>
          </a:p>
          <a:p>
            <a:r>
              <a:rPr lang="en-US" sz="1200" kern="1200" dirty="0">
                <a:solidFill>
                  <a:schemeClr val="tx1"/>
                </a:solidFill>
                <a:effectLst/>
                <a:latin typeface="+mn-lt"/>
                <a:ea typeface="+mn-ea"/>
                <a:cs typeface="+mn-cs"/>
              </a:rPr>
              <a:t> </a:t>
            </a:r>
          </a:p>
          <a:p>
            <a:endParaRPr lang="en-US" dirty="0"/>
          </a:p>
        </p:txBody>
      </p:sp>
      <p:sp>
        <p:nvSpPr>
          <p:cNvPr id="4" name="Marcador de número de diapositiva 3"/>
          <p:cNvSpPr>
            <a:spLocks noGrp="1"/>
          </p:cNvSpPr>
          <p:nvPr>
            <p:ph type="sldNum" sz="quarter" idx="10"/>
          </p:nvPr>
        </p:nvSpPr>
        <p:spPr/>
        <p:txBody>
          <a:bodyPr/>
          <a:lstStyle/>
          <a:p>
            <a:fld id="{21EA91DA-B76F-4C8B-90EE-6A635AF8CCFA}" type="slidenum">
              <a:rPr lang="es-MX" smtClean="0"/>
              <a:t>10</a:t>
            </a:fld>
            <a:endParaRPr lang="es-MX"/>
          </a:p>
        </p:txBody>
      </p:sp>
    </p:spTree>
    <p:extLst>
      <p:ext uri="{BB962C8B-B14F-4D97-AF65-F5344CB8AC3E}">
        <p14:creationId xmlns:p14="http://schemas.microsoft.com/office/powerpoint/2010/main" val="795984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video shows the performance of monkey 1 in the temporal task during the testing phase, where the short inter flash duration was associated with the short category and the orange response target, whereas the long inter stimulus duration with the blue target and the long category.</a:t>
            </a:r>
          </a:p>
          <a:p>
            <a:endParaRPr lang="en-US" dirty="0"/>
          </a:p>
        </p:txBody>
      </p:sp>
      <p:sp>
        <p:nvSpPr>
          <p:cNvPr id="4" name="Marcador de número de diapositiva 3"/>
          <p:cNvSpPr>
            <a:spLocks noGrp="1"/>
          </p:cNvSpPr>
          <p:nvPr>
            <p:ph type="sldNum" sz="quarter" idx="10"/>
          </p:nvPr>
        </p:nvSpPr>
        <p:spPr/>
        <p:txBody>
          <a:bodyPr/>
          <a:lstStyle/>
          <a:p>
            <a:fld id="{21EA91DA-B76F-4C8B-90EE-6A635AF8CCFA}" type="slidenum">
              <a:rPr lang="es-MX" smtClean="0"/>
              <a:t>11</a:t>
            </a:fld>
            <a:endParaRPr lang="es-MX"/>
          </a:p>
        </p:txBody>
      </p:sp>
    </p:spTree>
    <p:extLst>
      <p:ext uri="{BB962C8B-B14F-4D97-AF65-F5344CB8AC3E}">
        <p14:creationId xmlns:p14="http://schemas.microsoft.com/office/powerpoint/2010/main" val="302932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measured for each produced interval in the SCT four parameters on the moving bumps.</a:t>
            </a:r>
          </a:p>
          <a:p>
            <a:r>
              <a:rPr lang="en-US" sz="1200" kern="1200" dirty="0">
                <a:solidFill>
                  <a:schemeClr val="tx1"/>
                </a:solidFill>
                <a:effectLst/>
                <a:latin typeface="+mn-lt"/>
                <a:ea typeface="+mn-ea"/>
                <a:cs typeface="+mn-cs"/>
              </a:rPr>
              <a:t>The total number of neurons, the mean activation duration, the mean rate of cell recruitment, and the mean discharge rate. </a:t>
            </a:r>
          </a:p>
        </p:txBody>
      </p:sp>
      <p:sp>
        <p:nvSpPr>
          <p:cNvPr id="4" name="Slide Number Placeholder 3"/>
          <p:cNvSpPr>
            <a:spLocks noGrp="1"/>
          </p:cNvSpPr>
          <p:nvPr>
            <p:ph type="sldNum" sz="quarter" idx="10"/>
          </p:nvPr>
        </p:nvSpPr>
        <p:spPr/>
        <p:txBody>
          <a:bodyPr/>
          <a:lstStyle/>
          <a:p>
            <a:fld id="{652990FE-4E55-4B6A-884D-917CAB055033}" type="slidenum">
              <a:rPr lang="es-MX" smtClean="0"/>
              <a:t>44</a:t>
            </a:fld>
            <a:endParaRPr lang="es-MX"/>
          </a:p>
        </p:txBody>
      </p:sp>
    </p:spTree>
    <p:extLst>
      <p:ext uri="{BB962C8B-B14F-4D97-AF65-F5344CB8AC3E}">
        <p14:creationId xmlns:p14="http://schemas.microsoft.com/office/powerpoint/2010/main" val="321745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49A68843-3389-44E1-8863-07461C3E028E}" type="slidenum">
              <a:rPr lang="en-US" smtClean="0"/>
              <a:pPr/>
              <a:t>‹#›</a:t>
            </a:fld>
            <a:endParaRPr lang="en-US"/>
          </a:p>
        </p:txBody>
      </p:sp>
    </p:spTree>
    <p:extLst>
      <p:ext uri="{BB962C8B-B14F-4D97-AF65-F5344CB8AC3E}">
        <p14:creationId xmlns:p14="http://schemas.microsoft.com/office/powerpoint/2010/main" val="3760106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E0E8F71-7F9D-4F09-94AA-67AE48DF7FBD}" type="slidenum">
              <a:rPr lang="en-US" smtClean="0"/>
              <a:pPr/>
              <a:t>‹#›</a:t>
            </a:fld>
            <a:endParaRPr lang="en-US"/>
          </a:p>
        </p:txBody>
      </p:sp>
    </p:spTree>
    <p:extLst>
      <p:ext uri="{BB962C8B-B14F-4D97-AF65-F5344CB8AC3E}">
        <p14:creationId xmlns:p14="http://schemas.microsoft.com/office/powerpoint/2010/main" val="75905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E0E8F71-7F9D-4F09-94AA-67AE48DF7FBD}" type="slidenum">
              <a:rPr lang="en-US" smtClean="0"/>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41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E0E8F71-7F9D-4F09-94AA-67AE48DF7FBD}" type="slidenum">
              <a:rPr lang="en-US" smtClean="0"/>
              <a:pPr/>
              <a:t>‹#›</a:t>
            </a:fld>
            <a:endParaRPr lang="en-US"/>
          </a:p>
        </p:txBody>
      </p:sp>
    </p:spTree>
    <p:extLst>
      <p:ext uri="{BB962C8B-B14F-4D97-AF65-F5344CB8AC3E}">
        <p14:creationId xmlns:p14="http://schemas.microsoft.com/office/powerpoint/2010/main" val="2857182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E0E8F71-7F9D-4F09-94AA-67AE48DF7FBD}" type="slidenum">
              <a:rPr lang="en-US" smtClean="0"/>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0812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E0E8F71-7F9D-4F09-94AA-67AE48DF7FBD}" type="slidenum">
              <a:rPr lang="en-US" smtClean="0"/>
              <a:pPr/>
              <a:t>‹#›</a:t>
            </a:fld>
            <a:endParaRPr lang="en-US"/>
          </a:p>
        </p:txBody>
      </p:sp>
    </p:spTree>
    <p:extLst>
      <p:ext uri="{BB962C8B-B14F-4D97-AF65-F5344CB8AC3E}">
        <p14:creationId xmlns:p14="http://schemas.microsoft.com/office/powerpoint/2010/main" val="26229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26CC444-B8FB-4E7F-8294-903695B9100A}" type="slidenum">
              <a:rPr lang="en-US" smtClean="0"/>
              <a:pPr/>
              <a:t>‹#›</a:t>
            </a:fld>
            <a:endParaRPr lang="en-US"/>
          </a:p>
        </p:txBody>
      </p:sp>
    </p:spTree>
    <p:extLst>
      <p:ext uri="{BB962C8B-B14F-4D97-AF65-F5344CB8AC3E}">
        <p14:creationId xmlns:p14="http://schemas.microsoft.com/office/powerpoint/2010/main" val="4139322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E5F59-1381-435C-B13D-BFBACB577DBA}" type="slidenum">
              <a:rPr lang="en-US" smtClean="0"/>
              <a:pPr/>
              <a:t>‹#›</a:t>
            </a:fld>
            <a:endParaRPr lang="en-US"/>
          </a:p>
        </p:txBody>
      </p:sp>
    </p:spTree>
    <p:extLst>
      <p:ext uri="{BB962C8B-B14F-4D97-AF65-F5344CB8AC3E}">
        <p14:creationId xmlns:p14="http://schemas.microsoft.com/office/powerpoint/2010/main" val="1066572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0E61FB-DFCE-47A5-B347-F7DD72755A61}" type="datetimeFigureOut">
              <a:rPr lang="es-MX" smtClean="0"/>
              <a:t>27/08/2019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92228F-9748-434C-9AA5-84B7D2A58608}" type="slidenum">
              <a:rPr lang="es-MX" smtClean="0"/>
              <a:t>‹#›</a:t>
            </a:fld>
            <a:endParaRPr lang="es-MX"/>
          </a:p>
        </p:txBody>
      </p:sp>
      <p:sp>
        <p:nvSpPr>
          <p:cNvPr id="8" name="Content Placeholder 7"/>
          <p:cNvSpPr>
            <a:spLocks noGrp="1"/>
          </p:cNvSpPr>
          <p:nvPr>
            <p:ph sz="quarter" idx="13" hasCustomPrompt="1"/>
          </p:nvPr>
        </p:nvSpPr>
        <p:spPr>
          <a:xfrm>
            <a:off x="827089" y="1412875"/>
            <a:ext cx="4681537" cy="3816350"/>
          </a:xfrm>
        </p:spPr>
        <p:txBody>
          <a:bodyPr/>
          <a:lstStyle>
            <a:lvl1pPr>
              <a:defRPr/>
            </a:lvl1pPr>
          </a:lstStyle>
          <a:p>
            <a:pPr lvl="0"/>
            <a:r>
              <a:rPr lang="en-US" dirty="0"/>
              <a:t>Click to edit </a:t>
            </a:r>
            <a:r>
              <a:rPr lang="en-US" dirty="0" err="1"/>
              <a:t>Mastekoko</a:t>
            </a:r>
            <a:endParaRPr lang="en-US" dirty="0"/>
          </a:p>
          <a:p>
            <a:pPr lvl="0"/>
            <a:endParaRPr lang="en-US" dirty="0"/>
          </a:p>
          <a:p>
            <a:pPr lvl="0"/>
            <a:r>
              <a:rPr lang="en-US" dirty="0" err="1"/>
              <a:t>kokor</a:t>
            </a:r>
            <a:r>
              <a:rPr lang="en-US" dirty="0"/>
              <a:t> text styles</a:t>
            </a:r>
          </a:p>
          <a:p>
            <a:pPr lvl="1"/>
            <a:r>
              <a:rPr lang="en-US" dirty="0"/>
              <a:t>Second level</a:t>
            </a:r>
          </a:p>
          <a:p>
            <a:pPr lvl="2"/>
            <a:r>
              <a:rPr lang="en-US" dirty="0"/>
              <a:t>Third level</a:t>
            </a:r>
          </a:p>
          <a:p>
            <a:pPr lvl="3"/>
            <a:r>
              <a:rPr lang="en-US" dirty="0"/>
              <a:t>Fourth level</a:t>
            </a:r>
          </a:p>
          <a:p>
            <a:pPr lvl="4"/>
            <a:r>
              <a:rPr lang="en-US" dirty="0"/>
              <a:t>Fifth level</a:t>
            </a:r>
            <a:endParaRPr lang="es-MX" dirty="0"/>
          </a:p>
        </p:txBody>
      </p:sp>
      <p:sp>
        <p:nvSpPr>
          <p:cNvPr id="10" name="Content Placeholder 9"/>
          <p:cNvSpPr>
            <a:spLocks noGrp="1"/>
          </p:cNvSpPr>
          <p:nvPr>
            <p:ph sz="quarter" idx="14"/>
          </p:nvPr>
        </p:nvSpPr>
        <p:spPr>
          <a:xfrm>
            <a:off x="5940425" y="2276475"/>
            <a:ext cx="2808288"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192553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3C3FC-5BEA-47C0-8DF4-6B893CB27EC5}" type="slidenum">
              <a:rPr lang="en-US" smtClean="0"/>
              <a:pPr/>
              <a:t>‹#›</a:t>
            </a:fld>
            <a:endParaRPr lang="en-US"/>
          </a:p>
        </p:txBody>
      </p:sp>
    </p:spTree>
    <p:extLst>
      <p:ext uri="{BB962C8B-B14F-4D97-AF65-F5344CB8AC3E}">
        <p14:creationId xmlns:p14="http://schemas.microsoft.com/office/powerpoint/2010/main" val="364886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C5F069C-5C1A-457E-A9E2-78CF3EB0C602}" type="slidenum">
              <a:rPr lang="en-US" smtClean="0"/>
              <a:pPr/>
              <a:t>‹#›</a:t>
            </a:fld>
            <a:endParaRPr lang="en-US"/>
          </a:p>
        </p:txBody>
      </p:sp>
    </p:spTree>
    <p:extLst>
      <p:ext uri="{BB962C8B-B14F-4D97-AF65-F5344CB8AC3E}">
        <p14:creationId xmlns:p14="http://schemas.microsoft.com/office/powerpoint/2010/main" val="87272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0A2CB71A-29E2-476F-8503-B0EBDBDAAFEB}" type="slidenum">
              <a:rPr lang="en-US" smtClean="0"/>
              <a:pPr/>
              <a:t>‹#›</a:t>
            </a:fld>
            <a:endParaRPr lang="en-US"/>
          </a:p>
        </p:txBody>
      </p:sp>
    </p:spTree>
    <p:extLst>
      <p:ext uri="{BB962C8B-B14F-4D97-AF65-F5344CB8AC3E}">
        <p14:creationId xmlns:p14="http://schemas.microsoft.com/office/powerpoint/2010/main" val="404454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7AA95963-21B9-4636-9D0D-F88EC5C88EC3}" type="slidenum">
              <a:rPr lang="en-US" smtClean="0"/>
              <a:pPr/>
              <a:t>‹#›</a:t>
            </a:fld>
            <a:endParaRPr lang="en-US"/>
          </a:p>
        </p:txBody>
      </p:sp>
    </p:spTree>
    <p:extLst>
      <p:ext uri="{BB962C8B-B14F-4D97-AF65-F5344CB8AC3E}">
        <p14:creationId xmlns:p14="http://schemas.microsoft.com/office/powerpoint/2010/main" val="336329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52BEBCE-4873-404B-83A0-DF6424F3374D}" type="slidenum">
              <a:rPr lang="en-US" smtClean="0"/>
              <a:pPr/>
              <a:t>‹#›</a:t>
            </a:fld>
            <a:endParaRPr lang="en-US"/>
          </a:p>
        </p:txBody>
      </p:sp>
    </p:spTree>
    <p:extLst>
      <p:ext uri="{BB962C8B-B14F-4D97-AF65-F5344CB8AC3E}">
        <p14:creationId xmlns:p14="http://schemas.microsoft.com/office/powerpoint/2010/main" val="197313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6B0E060-2A62-43A5-8877-2E5050B31C4F}" type="slidenum">
              <a:rPr lang="en-US" smtClean="0"/>
              <a:pPr/>
              <a:t>‹#›</a:t>
            </a:fld>
            <a:endParaRPr lang="en-US"/>
          </a:p>
        </p:txBody>
      </p:sp>
    </p:spTree>
    <p:extLst>
      <p:ext uri="{BB962C8B-B14F-4D97-AF65-F5344CB8AC3E}">
        <p14:creationId xmlns:p14="http://schemas.microsoft.com/office/powerpoint/2010/main" val="134003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A84966B-468A-4924-983D-6539803F078E}" type="slidenum">
              <a:rPr lang="en-US" smtClean="0"/>
              <a:pPr/>
              <a:t>‹#›</a:t>
            </a:fld>
            <a:endParaRPr lang="en-US"/>
          </a:p>
        </p:txBody>
      </p:sp>
    </p:spTree>
    <p:extLst>
      <p:ext uri="{BB962C8B-B14F-4D97-AF65-F5344CB8AC3E}">
        <p14:creationId xmlns:p14="http://schemas.microsoft.com/office/powerpoint/2010/main" val="303316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D26CA1B-8DB9-4559-9E23-D6C765E6C782}" type="slidenum">
              <a:rPr lang="en-US" smtClean="0"/>
              <a:pPr/>
              <a:t>‹#›</a:t>
            </a:fld>
            <a:endParaRPr lang="en-US"/>
          </a:p>
        </p:txBody>
      </p:sp>
    </p:spTree>
    <p:extLst>
      <p:ext uri="{BB962C8B-B14F-4D97-AF65-F5344CB8AC3E}">
        <p14:creationId xmlns:p14="http://schemas.microsoft.com/office/powerpoint/2010/main" val="167318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AE0E8F71-7F9D-4F09-94AA-67AE48DF7FBD}" type="slidenum">
              <a:rPr lang="en-US" smtClean="0"/>
              <a:pPr/>
              <a:t>‹#›</a:t>
            </a:fld>
            <a:endParaRPr lang="en-US"/>
          </a:p>
        </p:txBody>
      </p:sp>
    </p:spTree>
    <p:extLst>
      <p:ext uri="{BB962C8B-B14F-4D97-AF65-F5344CB8AC3E}">
        <p14:creationId xmlns:p14="http://schemas.microsoft.com/office/powerpoint/2010/main" val="72568056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1.emf"/><Relationship Id="rId12"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01703" y="772020"/>
            <a:ext cx="7614458"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lang="en-US" sz="3200" i="0" dirty="0">
                <a:solidFill>
                  <a:srgbClr val="000066"/>
                </a:solidFill>
                <a:latin typeface="Comic Sans MS" panose="030F0702030302020204" pitchFamily="66" charset="0"/>
              </a:rPr>
              <a:t>Encoding cognitive parameters from single cell activity</a:t>
            </a:r>
            <a:br>
              <a:rPr lang="en-US" sz="3200" i="0" dirty="0">
                <a:solidFill>
                  <a:srgbClr val="000066"/>
                </a:solidFill>
                <a:latin typeface="Comic Sans MS" panose="030F0702030302020204" pitchFamily="66" charset="0"/>
              </a:rPr>
            </a:br>
            <a:endParaRPr lang="en-US" sz="3200" i="0" dirty="0">
              <a:solidFill>
                <a:srgbClr val="000066"/>
              </a:solidFill>
              <a:latin typeface="Comic Sans MS" panose="030F0702030302020204" pitchFamily="66" charset="0"/>
            </a:endParaRPr>
          </a:p>
        </p:txBody>
      </p:sp>
      <p:sp>
        <p:nvSpPr>
          <p:cNvPr id="7" name="Rectangle 3"/>
          <p:cNvSpPr txBox="1">
            <a:spLocks noChangeArrowheads="1"/>
          </p:cNvSpPr>
          <p:nvPr/>
        </p:nvSpPr>
        <p:spPr>
          <a:xfrm>
            <a:off x="3051464" y="3764979"/>
            <a:ext cx="3200400" cy="6778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fontAlgn="auto">
              <a:buFont typeface="Wingdings 3" charset="2"/>
              <a:buNone/>
            </a:pPr>
            <a:r>
              <a:rPr lang="en-US" sz="3000" i="0" dirty="0">
                <a:solidFill>
                  <a:schemeClr val="tx1"/>
                </a:solidFill>
                <a:latin typeface="Comic Sans MS" panose="030F0702030302020204" pitchFamily="66" charset="0"/>
              </a:rPr>
              <a:t>Hugo Merchant</a:t>
            </a:r>
          </a:p>
        </p:txBody>
      </p:sp>
      <p:sp>
        <p:nvSpPr>
          <p:cNvPr id="8" name="Subtitle 2"/>
          <p:cNvSpPr txBox="1">
            <a:spLocks/>
          </p:cNvSpPr>
          <p:nvPr/>
        </p:nvSpPr>
        <p:spPr>
          <a:xfrm>
            <a:off x="-415636" y="4781848"/>
            <a:ext cx="101346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4000" b="1" dirty="0">
              <a:solidFill>
                <a:srgbClr val="C00000"/>
              </a:solidFill>
            </a:endParaRPr>
          </a:p>
          <a:p>
            <a:r>
              <a:rPr lang="en-US" sz="4000" i="1" dirty="0" err="1">
                <a:solidFill>
                  <a:srgbClr val="C00000"/>
                </a:solidFill>
                <a:latin typeface="Chiller" panose="04020404031007020602" pitchFamily="82" charset="0"/>
              </a:rPr>
              <a:t>Instituto</a:t>
            </a:r>
            <a:r>
              <a:rPr lang="en-US" sz="4000" i="1" dirty="0">
                <a:solidFill>
                  <a:srgbClr val="C00000"/>
                </a:solidFill>
                <a:latin typeface="Chiller" panose="04020404031007020602" pitchFamily="82" charset="0"/>
              </a:rPr>
              <a:t> de </a:t>
            </a:r>
            <a:r>
              <a:rPr lang="en-US" sz="4000" i="1" dirty="0" err="1">
                <a:solidFill>
                  <a:srgbClr val="C00000"/>
                </a:solidFill>
                <a:latin typeface="Chiller" panose="04020404031007020602" pitchFamily="82" charset="0"/>
              </a:rPr>
              <a:t>Neurobiolo</a:t>
            </a:r>
            <a:r>
              <a:rPr lang="es-MX" sz="4000" i="1" dirty="0" err="1">
                <a:solidFill>
                  <a:srgbClr val="C00000"/>
                </a:solidFill>
                <a:latin typeface="Chiller" panose="04020404031007020602" pitchFamily="82" charset="0"/>
              </a:rPr>
              <a:t>gía</a:t>
            </a:r>
            <a:r>
              <a:rPr lang="es-MX" sz="4000" i="1" dirty="0">
                <a:solidFill>
                  <a:srgbClr val="C00000"/>
                </a:solidFill>
                <a:latin typeface="Chiller" panose="04020404031007020602" pitchFamily="82" charset="0"/>
              </a:rPr>
              <a:t>, UNAM, México.</a:t>
            </a:r>
            <a:endParaRPr lang="en-US" sz="4000" i="1" dirty="0">
              <a:solidFill>
                <a:srgbClr val="C00000"/>
              </a:solidFill>
              <a:latin typeface="Chiller" panose="04020404031007020602" pitchFamily="82" charset="0"/>
            </a:endParaRPr>
          </a:p>
        </p:txBody>
      </p:sp>
    </p:spTree>
    <p:extLst>
      <p:ext uri="{BB962C8B-B14F-4D97-AF65-F5344CB8AC3E}">
        <p14:creationId xmlns:p14="http://schemas.microsoft.com/office/powerpoint/2010/main" val="413004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4624"/>
            <a:ext cx="8229600" cy="1143000"/>
          </a:xfrm>
        </p:spPr>
        <p:txBody>
          <a:bodyPr/>
          <a:lstStyle/>
          <a:p>
            <a:r>
              <a:rPr lang="es-MX" dirty="0" err="1">
                <a:solidFill>
                  <a:schemeClr val="bg1"/>
                </a:solidFill>
                <a:latin typeface="Cambria" panose="02040503050406030204" pitchFamily="18" charset="0"/>
              </a:rPr>
              <a:t>Spatial</a:t>
            </a:r>
            <a:r>
              <a:rPr lang="es-MX" dirty="0">
                <a:solidFill>
                  <a:schemeClr val="bg1"/>
                </a:solidFill>
                <a:latin typeface="Cambria" panose="02040503050406030204" pitchFamily="18" charset="0"/>
              </a:rPr>
              <a:t> </a:t>
            </a:r>
            <a:r>
              <a:rPr lang="es-MX" dirty="0" err="1">
                <a:solidFill>
                  <a:schemeClr val="bg1"/>
                </a:solidFill>
                <a:latin typeface="Cambria" panose="02040503050406030204" pitchFamily="18" charset="0"/>
              </a:rPr>
              <a:t>task</a:t>
            </a:r>
            <a:endParaRPr lang="en-US" dirty="0">
              <a:solidFill>
                <a:schemeClr val="bg1"/>
              </a:solidFill>
              <a:latin typeface="Cambria" panose="02040503050406030204" pitchFamily="18" charset="0"/>
            </a:endParaRPr>
          </a:p>
        </p:txBody>
      </p:sp>
      <p:pic>
        <p:nvPicPr>
          <p:cNvPr id="4" name="AjiSpa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5696" y="1268760"/>
            <a:ext cx="6024077" cy="5238328"/>
          </a:xfrm>
          <a:prstGeom prst="rect">
            <a:avLst/>
          </a:prstGeom>
        </p:spPr>
      </p:pic>
    </p:spTree>
    <p:extLst>
      <p:ext uri="{BB962C8B-B14F-4D97-AF65-F5344CB8AC3E}">
        <p14:creationId xmlns:p14="http://schemas.microsoft.com/office/powerpoint/2010/main" val="173830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Título"/>
          <p:cNvSpPr>
            <a:spLocks noGrp="1"/>
          </p:cNvSpPr>
          <p:nvPr>
            <p:ph type="title" idx="4294967295"/>
          </p:nvPr>
        </p:nvSpPr>
        <p:spPr>
          <a:xfrm>
            <a:off x="457200" y="44624"/>
            <a:ext cx="8229600" cy="1143000"/>
          </a:xfrm>
        </p:spPr>
        <p:txBody>
          <a:bodyPr/>
          <a:lstStyle/>
          <a:p>
            <a:pPr eaLnBrk="1" hangingPunct="1"/>
            <a:r>
              <a:rPr lang="es-MX" dirty="0">
                <a:solidFill>
                  <a:schemeClr val="bg1"/>
                </a:solidFill>
                <a:latin typeface="Cambria" panose="02040503050406030204" pitchFamily="18" charset="0"/>
              </a:rPr>
              <a:t>Temporal </a:t>
            </a:r>
            <a:r>
              <a:rPr lang="es-MX" dirty="0" err="1">
                <a:solidFill>
                  <a:schemeClr val="bg1"/>
                </a:solidFill>
                <a:latin typeface="Cambria" panose="02040503050406030204" pitchFamily="18" charset="0"/>
              </a:rPr>
              <a:t>task</a:t>
            </a:r>
            <a:endParaRPr lang="es-ES" dirty="0">
              <a:solidFill>
                <a:schemeClr val="bg1"/>
              </a:solidFill>
              <a:latin typeface="Cambria" panose="02040503050406030204" pitchFamily="18" charset="0"/>
            </a:endParaRPr>
          </a:p>
        </p:txBody>
      </p:sp>
      <p:pic>
        <p:nvPicPr>
          <p:cNvPr id="3" name="AjiTi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3678" y="1417638"/>
            <a:ext cx="5796644" cy="5040560"/>
          </a:xfrm>
          <a:prstGeom prst="rect">
            <a:avLst/>
          </a:prstGeom>
        </p:spPr>
      </p:pic>
    </p:spTree>
    <p:extLst>
      <p:ext uri="{BB962C8B-B14F-4D97-AF65-F5344CB8AC3E}">
        <p14:creationId xmlns:p14="http://schemas.microsoft.com/office/powerpoint/2010/main" val="14623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66833386"/>
              </p:ext>
            </p:extLst>
          </p:nvPr>
        </p:nvGraphicFramePr>
        <p:xfrm>
          <a:off x="1918163" y="329738"/>
          <a:ext cx="2454332" cy="6393811"/>
        </p:xfrm>
        <a:graphic>
          <a:graphicData uri="http://schemas.openxmlformats.org/drawingml/2006/table">
            <a:tbl>
              <a:tblPr/>
              <a:tblGrid>
                <a:gridCol w="816091">
                  <a:extLst>
                    <a:ext uri="{9D8B030D-6E8A-4147-A177-3AD203B41FA5}">
                      <a16:colId xmlns:a16="http://schemas.microsoft.com/office/drawing/2014/main" val="20000"/>
                    </a:ext>
                  </a:extLst>
                </a:gridCol>
                <a:gridCol w="816091">
                  <a:extLst>
                    <a:ext uri="{9D8B030D-6E8A-4147-A177-3AD203B41FA5}">
                      <a16:colId xmlns:a16="http://schemas.microsoft.com/office/drawing/2014/main" val="20001"/>
                    </a:ext>
                  </a:extLst>
                </a:gridCol>
                <a:gridCol w="822150">
                  <a:extLst>
                    <a:ext uri="{9D8B030D-6E8A-4147-A177-3AD203B41FA5}">
                      <a16:colId xmlns:a16="http://schemas.microsoft.com/office/drawing/2014/main" val="20002"/>
                    </a:ext>
                  </a:extLst>
                </a:gridCol>
              </a:tblGrid>
              <a:tr h="502996">
                <a:tc gridSpan="3">
                  <a:txBody>
                    <a:bodyPr/>
                    <a:lstStyle/>
                    <a:p>
                      <a:pPr algn="ctr" fontAlgn="ctr"/>
                      <a:r>
                        <a:rPr lang="es-MX" sz="1800" b="0" i="0" u="none" strike="noStrike" dirty="0" err="1">
                          <a:solidFill>
                            <a:srgbClr val="000000"/>
                          </a:solidFill>
                          <a:effectLst/>
                          <a:latin typeface="Cambria"/>
                        </a:rPr>
                        <a:t>Milliseconds</a:t>
                      </a:r>
                      <a:endParaRPr lang="es-MX" sz="1800" b="0" i="0" u="none" strike="noStrike" dirty="0">
                        <a:solidFill>
                          <a:srgbClr val="000000"/>
                        </a:solidFill>
                        <a:effectLst/>
                        <a:latin typeface="Cambria"/>
                      </a:endParaRPr>
                    </a:p>
                  </a:txBody>
                  <a:tcPr marL="6195" marR="6195" marT="6195"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68074">
                <a:tc>
                  <a:txBody>
                    <a:bodyPr/>
                    <a:lstStyle/>
                    <a:p>
                      <a:pPr algn="ctr" fontAlgn="ctr"/>
                      <a:r>
                        <a:rPr lang="es-MX" sz="1800" b="1" i="0" u="none" strike="noStrike" dirty="0">
                          <a:solidFill>
                            <a:srgbClr val="000000"/>
                          </a:solidFill>
                          <a:effectLst/>
                          <a:latin typeface="Cambria"/>
                        </a:rPr>
                        <a:t>T1</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s-MX" sz="1800" b="0" i="0" u="none" strike="noStrike" dirty="0">
                          <a:solidFill>
                            <a:srgbClr val="000000"/>
                          </a:solidFill>
                          <a:effectLst/>
                          <a:latin typeface="Cambria"/>
                        </a:rPr>
                        <a:t> </a:t>
                      </a:r>
                    </a:p>
                  </a:txBody>
                  <a:tcPr marL="6195" marR="6195" marT="619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es-MX" sz="1800" b="0" i="0" u="none" strike="noStrike" dirty="0">
                          <a:solidFill>
                            <a:srgbClr val="000000"/>
                          </a:solidFill>
                          <a:effectLst/>
                          <a:latin typeface="Cambria"/>
                        </a:rPr>
                        <a:t> </a:t>
                      </a:r>
                    </a:p>
                  </a:txBody>
                  <a:tcPr marL="6195" marR="6195" marT="619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1"/>
                  </a:ext>
                </a:extLst>
              </a:tr>
              <a:tr h="268074">
                <a:tc>
                  <a:txBody>
                    <a:bodyPr/>
                    <a:lstStyle/>
                    <a:p>
                      <a:pPr algn="ctr" fontAlgn="ctr"/>
                      <a:r>
                        <a:rPr lang="es-MX" sz="1800" b="1" i="0" u="none" strike="noStrike">
                          <a:solidFill>
                            <a:srgbClr val="FF9900"/>
                          </a:solidFill>
                          <a:effectLst/>
                          <a:latin typeface="Cambria"/>
                        </a:rPr>
                        <a:t>200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2"/>
                  </a:ext>
                </a:extLst>
              </a:tr>
              <a:tr h="268074">
                <a:tc>
                  <a:txBody>
                    <a:bodyPr/>
                    <a:lstStyle/>
                    <a:p>
                      <a:pPr algn="ctr" fontAlgn="ctr"/>
                      <a:r>
                        <a:rPr lang="es-MX" sz="1800" b="0" i="0" u="none" strike="noStrike" dirty="0">
                          <a:solidFill>
                            <a:srgbClr val="FF9900"/>
                          </a:solidFill>
                          <a:effectLst/>
                          <a:latin typeface="Cambria"/>
                        </a:rPr>
                        <a:t>250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268074">
                <a:tc>
                  <a:txBody>
                    <a:bodyPr/>
                    <a:lstStyle/>
                    <a:p>
                      <a:pPr algn="ctr" fontAlgn="ctr"/>
                      <a:r>
                        <a:rPr lang="es-MX" sz="1800" b="0" i="0" u="none" strike="noStrike">
                          <a:solidFill>
                            <a:srgbClr val="FF9900"/>
                          </a:solidFill>
                          <a:effectLst/>
                          <a:latin typeface="Cambria"/>
                        </a:rPr>
                        <a:t>319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268074">
                <a:tc>
                  <a:txBody>
                    <a:bodyPr/>
                    <a:lstStyle/>
                    <a:p>
                      <a:pPr algn="ctr" fontAlgn="ctr"/>
                      <a:r>
                        <a:rPr lang="es-MX" sz="1800" b="0" i="0" u="none" strike="noStrike">
                          <a:solidFill>
                            <a:srgbClr val="FF9900"/>
                          </a:solidFill>
                          <a:effectLst/>
                          <a:latin typeface="Cambria"/>
                        </a:rPr>
                        <a:t>331</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5"/>
                  </a:ext>
                </a:extLst>
              </a:tr>
              <a:tr h="268074">
                <a:tc>
                  <a:txBody>
                    <a:bodyPr/>
                    <a:lstStyle/>
                    <a:p>
                      <a:pPr algn="ctr" fontAlgn="ctr"/>
                      <a:r>
                        <a:rPr lang="es-MX" sz="1800" b="0" i="0" u="none" strike="noStrike">
                          <a:solidFill>
                            <a:srgbClr val="31869B"/>
                          </a:solidFill>
                          <a:effectLst/>
                          <a:latin typeface="Cambria"/>
                        </a:rPr>
                        <a:t>369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6"/>
                  </a:ext>
                </a:extLst>
              </a:tr>
              <a:tr h="268074">
                <a:tc>
                  <a:txBody>
                    <a:bodyPr/>
                    <a:lstStyle/>
                    <a:p>
                      <a:pPr algn="ctr" fontAlgn="ctr"/>
                      <a:r>
                        <a:rPr lang="es-MX" sz="1800" b="0" i="0" u="none" strike="noStrike">
                          <a:solidFill>
                            <a:srgbClr val="31869B"/>
                          </a:solidFill>
                          <a:effectLst/>
                          <a:latin typeface="Cambria"/>
                        </a:rPr>
                        <a:t>381</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dirty="0">
                          <a:solidFill>
                            <a:srgbClr val="000000"/>
                          </a:solidFill>
                          <a:effectLst/>
                          <a:latin typeface="Cambria"/>
                        </a:rPr>
                        <a:t>T2</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7"/>
                  </a:ext>
                </a:extLst>
              </a:tr>
              <a:tr h="268074">
                <a:tc>
                  <a:txBody>
                    <a:bodyPr/>
                    <a:lstStyle/>
                    <a:p>
                      <a:pPr algn="ctr" fontAlgn="ctr"/>
                      <a:r>
                        <a:rPr lang="es-MX" sz="1800" b="0" i="0" u="none" strike="noStrike">
                          <a:solidFill>
                            <a:srgbClr val="31869B"/>
                          </a:solidFill>
                          <a:effectLst/>
                          <a:latin typeface="Cambria"/>
                        </a:rPr>
                        <a:t>450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dirty="0">
                          <a:solidFill>
                            <a:srgbClr val="FF9900"/>
                          </a:solidFill>
                          <a:effectLst/>
                          <a:latin typeface="Cambria"/>
                        </a:rPr>
                        <a:t>450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8"/>
                  </a:ext>
                </a:extLst>
              </a:tr>
              <a:tr h="268074">
                <a:tc>
                  <a:txBody>
                    <a:bodyPr/>
                    <a:lstStyle/>
                    <a:p>
                      <a:pPr algn="ctr" fontAlgn="ctr"/>
                      <a:r>
                        <a:rPr lang="es-MX" sz="1800" b="1" i="0" u="none" strike="noStrike">
                          <a:solidFill>
                            <a:srgbClr val="31869B"/>
                          </a:solidFill>
                          <a:effectLst/>
                          <a:latin typeface="Cambria"/>
                        </a:rPr>
                        <a:t>500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s-MX" sz="1800" b="0" i="0" u="none" strike="noStrike" dirty="0">
                          <a:solidFill>
                            <a:srgbClr val="FF9900"/>
                          </a:solidFill>
                          <a:effectLst/>
                          <a:latin typeface="Cambria"/>
                        </a:rPr>
                        <a:t>500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09"/>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s-MX" sz="1800" b="0" i="0" u="none" strike="noStrike">
                          <a:solidFill>
                            <a:srgbClr val="FF9900"/>
                          </a:solidFill>
                          <a:effectLst/>
                          <a:latin typeface="Cambria"/>
                        </a:rPr>
                        <a:t>619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10"/>
                  </a:ext>
                </a:extLst>
              </a:tr>
              <a:tr h="268074">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FF9900"/>
                          </a:solidFill>
                          <a:effectLst/>
                          <a:latin typeface="Cambria"/>
                        </a:rPr>
                        <a:t>669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11"/>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a:solidFill>
                            <a:srgbClr val="31869B"/>
                          </a:solidFill>
                          <a:effectLst/>
                          <a:latin typeface="Cambria"/>
                        </a:rPr>
                        <a:t>706</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a:solidFill>
                            <a:srgbClr val="31869B"/>
                          </a:solidFill>
                          <a:effectLst/>
                          <a:latin typeface="Cambria"/>
                        </a:rPr>
                        <a:t>756</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dirty="0">
                          <a:solidFill>
                            <a:srgbClr val="000000"/>
                          </a:solidFill>
                          <a:effectLst/>
                          <a:latin typeface="Cambria"/>
                        </a:rPr>
                        <a:t>T3</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a:solidFill>
                            <a:srgbClr val="31869B"/>
                          </a:solidFill>
                          <a:effectLst/>
                          <a:latin typeface="Cambria"/>
                        </a:rPr>
                        <a:t>870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dirty="0">
                          <a:solidFill>
                            <a:srgbClr val="FF9900"/>
                          </a:solidFill>
                          <a:effectLst/>
                          <a:latin typeface="Cambria"/>
                        </a:rPr>
                        <a:t>870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14"/>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a:solidFill>
                            <a:srgbClr val="31869B"/>
                          </a:solidFill>
                          <a:effectLst/>
                          <a:latin typeface="Cambria"/>
                        </a:rPr>
                        <a:t>920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s-MX" sz="1800" b="0" i="0" u="none" strike="noStrike" dirty="0">
                          <a:solidFill>
                            <a:srgbClr val="FF9900"/>
                          </a:solidFill>
                          <a:effectLst/>
                          <a:latin typeface="Cambria"/>
                        </a:rPr>
                        <a:t>920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5"/>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s-MX" sz="1800" b="0" i="0" u="none" strike="noStrike" dirty="0">
                          <a:solidFill>
                            <a:srgbClr val="FF9900"/>
                          </a:solidFill>
                          <a:effectLst/>
                          <a:latin typeface="Cambria"/>
                        </a:rPr>
                        <a:t>981</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6"/>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FF9900"/>
                          </a:solidFill>
                          <a:effectLst/>
                          <a:latin typeface="Cambria"/>
                        </a:rPr>
                        <a:t>1169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7"/>
                  </a:ext>
                </a:extLst>
              </a:tr>
              <a:tr h="268074">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dirty="0">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31869B"/>
                          </a:solidFill>
                          <a:effectLst/>
                          <a:latin typeface="Cambria"/>
                        </a:rPr>
                        <a:t>1231</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8"/>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31869B"/>
                          </a:solidFill>
                          <a:effectLst/>
                          <a:latin typeface="Cambria"/>
                        </a:rPr>
                        <a:t>1419</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9"/>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0" i="0" u="none" strike="noStrike" dirty="0">
                          <a:solidFill>
                            <a:srgbClr val="31869B"/>
                          </a:solidFill>
                          <a:effectLst/>
                          <a:latin typeface="Cambria"/>
                        </a:rPr>
                        <a:t>1470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20"/>
                  </a:ext>
                </a:extLst>
              </a:tr>
              <a:tr h="268074">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a:noFill/>
                    </a:lnR>
                    <a:lnT>
                      <a:noFill/>
                    </a:lnT>
                    <a:lnB>
                      <a:noFill/>
                    </a:lnB>
                    <a:noFill/>
                  </a:tcPr>
                </a:tc>
                <a:tc>
                  <a:txBody>
                    <a:bodyPr/>
                    <a:lstStyle/>
                    <a:p>
                      <a:pPr algn="ctr" fontAlgn="ctr"/>
                      <a:r>
                        <a:rPr lang="es-MX" sz="1800" b="0" i="0" u="none" strike="noStrike">
                          <a:solidFill>
                            <a:srgbClr val="000000"/>
                          </a:solidFill>
                          <a:effectLst/>
                          <a:latin typeface="Cambria"/>
                        </a:rPr>
                        <a:t> </a:t>
                      </a:r>
                    </a:p>
                  </a:txBody>
                  <a:tcPr marL="6195" marR="6195" marT="619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s-MX" sz="1800" b="1" i="0" u="none" strike="noStrike" dirty="0">
                          <a:solidFill>
                            <a:srgbClr val="31869B"/>
                          </a:solidFill>
                          <a:effectLst/>
                          <a:latin typeface="Cambria"/>
                        </a:rPr>
                        <a:t>1520</a:t>
                      </a:r>
                    </a:p>
                  </a:txBody>
                  <a:tcPr marL="6195" marR="6195" marT="619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21"/>
                  </a:ext>
                </a:extLst>
              </a:tr>
            </a:tbl>
          </a:graphicData>
        </a:graphic>
      </p:graphicFrame>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53" y="879842"/>
            <a:ext cx="2105319" cy="5830114"/>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871422"/>
            <a:ext cx="1045169" cy="5838533"/>
          </a:xfrm>
          <a:prstGeom prst="rect">
            <a:avLst/>
          </a:prstGeom>
        </p:spPr>
      </p:pic>
      <p:sp>
        <p:nvSpPr>
          <p:cNvPr id="5" name="3 Título"/>
          <p:cNvSpPr txBox="1">
            <a:spLocks/>
          </p:cNvSpPr>
          <p:nvPr/>
        </p:nvSpPr>
        <p:spPr>
          <a:xfrm>
            <a:off x="-917305" y="-71613"/>
            <a:ext cx="4172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3200" i="0" dirty="0" err="1">
                <a:solidFill>
                  <a:srgbClr val="000066"/>
                </a:solidFill>
                <a:latin typeface="Comic Sans MS" panose="030F0702030302020204" pitchFamily="66" charset="0"/>
              </a:rPr>
              <a:t>Stimuli</a:t>
            </a:r>
            <a:endParaRPr lang="es-MX" sz="3200" i="0" dirty="0">
              <a:solidFill>
                <a:srgbClr val="000066"/>
              </a:solidFill>
              <a:latin typeface="Comic Sans MS" panose="030F0702030302020204" pitchFamily="66" charset="0"/>
            </a:endParaRPr>
          </a:p>
        </p:txBody>
      </p:sp>
      <p:sp>
        <p:nvSpPr>
          <p:cNvPr id="6" name="Text Box 10"/>
          <p:cNvSpPr txBox="1">
            <a:spLocks noChangeArrowheads="1"/>
          </p:cNvSpPr>
          <p:nvPr/>
        </p:nvSpPr>
        <p:spPr bwMode="auto">
          <a:xfrm>
            <a:off x="1168695" y="6488668"/>
            <a:ext cx="202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800" dirty="0">
                <a:latin typeface="Calibri" panose="020F0502020204030204" pitchFamily="34" charset="0"/>
              </a:rPr>
              <a:t>Mendez et al., 2011</a:t>
            </a:r>
          </a:p>
        </p:txBody>
      </p:sp>
      <p:sp>
        <p:nvSpPr>
          <p:cNvPr id="10" name="Rectángulo 9"/>
          <p:cNvSpPr/>
          <p:nvPr/>
        </p:nvSpPr>
        <p:spPr>
          <a:xfrm>
            <a:off x="4297680" y="773084"/>
            <a:ext cx="216131" cy="2676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 CuadroTexto"/>
          <p:cNvSpPr txBox="1"/>
          <p:nvPr/>
        </p:nvSpPr>
        <p:spPr>
          <a:xfrm>
            <a:off x="7217826" y="6858000"/>
            <a:ext cx="3672408" cy="323165"/>
          </a:xfrm>
          <a:prstGeom prst="rect">
            <a:avLst/>
          </a:prstGeom>
          <a:noFill/>
        </p:spPr>
        <p:txBody>
          <a:bodyPr wrap="square" rtlCol="0">
            <a:spAutoFit/>
          </a:bodyPr>
          <a:lstStyle/>
          <a:p>
            <a:pPr algn="r"/>
            <a:r>
              <a:rPr lang="en-US" sz="1500" dirty="0">
                <a:solidFill>
                  <a:schemeClr val="bg1"/>
                </a:solidFill>
                <a:latin typeface="Cambria" panose="02040503050406030204" pitchFamily="18" charset="0"/>
              </a:rPr>
              <a:t>Mendez, </a:t>
            </a:r>
            <a:r>
              <a:rPr lang="es-MX" sz="1500" dirty="0">
                <a:solidFill>
                  <a:schemeClr val="bg1"/>
                </a:solidFill>
                <a:latin typeface="Cambria" panose="02040503050406030204" pitchFamily="18" charset="0"/>
              </a:rPr>
              <a:t>et al., </a:t>
            </a:r>
            <a:r>
              <a:rPr lang="es-MX" sz="1500" i="1" dirty="0">
                <a:solidFill>
                  <a:schemeClr val="bg1"/>
                </a:solidFill>
                <a:latin typeface="Cambria" panose="02040503050406030204" pitchFamily="18" charset="0"/>
              </a:rPr>
              <a:t>Front </a:t>
            </a:r>
            <a:r>
              <a:rPr lang="es-MX" sz="1500" i="1" dirty="0" err="1">
                <a:solidFill>
                  <a:schemeClr val="bg1"/>
                </a:solidFill>
                <a:latin typeface="Cambria" panose="02040503050406030204" pitchFamily="18" charset="0"/>
              </a:rPr>
              <a:t>Integr</a:t>
            </a:r>
            <a:r>
              <a:rPr lang="es-MX" sz="1500" i="1" dirty="0">
                <a:solidFill>
                  <a:schemeClr val="bg1"/>
                </a:solidFill>
                <a:latin typeface="Cambria" panose="02040503050406030204" pitchFamily="18" charset="0"/>
              </a:rPr>
              <a:t> </a:t>
            </a:r>
            <a:r>
              <a:rPr lang="es-MX" sz="1500" i="1" dirty="0" err="1">
                <a:solidFill>
                  <a:schemeClr val="bg1"/>
                </a:solidFill>
                <a:latin typeface="Cambria" panose="02040503050406030204" pitchFamily="18" charset="0"/>
              </a:rPr>
              <a:t>Neurosci</a:t>
            </a:r>
            <a:r>
              <a:rPr lang="es-MX" sz="1500" dirty="0">
                <a:solidFill>
                  <a:schemeClr val="bg1"/>
                </a:solidFill>
                <a:latin typeface="Cambria" panose="02040503050406030204" pitchFamily="18" charset="0"/>
              </a:rPr>
              <a:t>., 2014</a:t>
            </a:r>
          </a:p>
        </p:txBody>
      </p:sp>
      <p:sp>
        <p:nvSpPr>
          <p:cNvPr id="7" name="Rectangle 2052"/>
          <p:cNvSpPr>
            <a:spLocks noChangeArrowheads="1"/>
          </p:cNvSpPr>
          <p:nvPr/>
        </p:nvSpPr>
        <p:spPr bwMode="auto">
          <a:xfrm>
            <a:off x="1180408" y="637809"/>
            <a:ext cx="8149859"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sz="2800" i="0" dirty="0">
                <a:solidFill>
                  <a:srgbClr val="000066"/>
                </a:solidFill>
                <a:latin typeface="Comic Sans MS" panose="030F0702030302020204" pitchFamily="66" charset="0"/>
              </a:rPr>
              <a:t>Comparing</a:t>
            </a:r>
            <a:r>
              <a:rPr lang="en-US" sz="3000" i="0" dirty="0">
                <a:solidFill>
                  <a:srgbClr val="000066"/>
                </a:solidFill>
                <a:latin typeface="Comic Sans MS" panose="030F0702030302020204" pitchFamily="66" charset="0"/>
              </a:rPr>
              <a:t> the relative thresholds between humans and monkeys</a:t>
            </a:r>
          </a:p>
        </p:txBody>
      </p:sp>
      <p:sp>
        <p:nvSpPr>
          <p:cNvPr id="9" name="Text Box 10"/>
          <p:cNvSpPr txBox="1">
            <a:spLocks noChangeArrowheads="1"/>
          </p:cNvSpPr>
          <p:nvPr/>
        </p:nvSpPr>
        <p:spPr bwMode="auto">
          <a:xfrm>
            <a:off x="1109155" y="6512719"/>
            <a:ext cx="202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800" dirty="0">
                <a:latin typeface="Calibri" panose="020F0502020204030204" pitchFamily="34" charset="0"/>
              </a:rPr>
              <a:t>Mendez et al., 2011</a:t>
            </a:r>
          </a:p>
        </p:txBody>
      </p:sp>
      <p:grpSp>
        <p:nvGrpSpPr>
          <p:cNvPr id="10" name="3 Grupo">
            <a:extLst>
              <a:ext uri="{FF2B5EF4-FFF2-40B4-BE49-F238E27FC236}">
                <a16:creationId xmlns:a16="http://schemas.microsoft.com/office/drawing/2014/main" id="{901032BC-C2B5-4C23-BEBB-36DBF6C35C1E}"/>
              </a:ext>
            </a:extLst>
          </p:cNvPr>
          <p:cNvGrpSpPr/>
          <p:nvPr/>
        </p:nvGrpSpPr>
        <p:grpSpPr>
          <a:xfrm>
            <a:off x="210065" y="2051221"/>
            <a:ext cx="8933935" cy="3386350"/>
            <a:chOff x="0" y="1484784"/>
            <a:chExt cx="9144000" cy="3409746"/>
          </a:xfrm>
        </p:grpSpPr>
        <p:pic>
          <p:nvPicPr>
            <p:cNvPr id="11" name="Picture 2">
              <a:extLst>
                <a:ext uri="{FF2B5EF4-FFF2-40B4-BE49-F238E27FC236}">
                  <a16:creationId xmlns:a16="http://schemas.microsoft.com/office/drawing/2014/main" id="{CED5E1CF-37E9-416F-8E87-EE8537DD3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34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5 Rectángulo">
              <a:extLst>
                <a:ext uri="{FF2B5EF4-FFF2-40B4-BE49-F238E27FC236}">
                  <a16:creationId xmlns:a16="http://schemas.microsoft.com/office/drawing/2014/main" id="{BEAE887E-9CC8-4BC2-B54D-E8C6766F8D9D}"/>
                </a:ext>
              </a:extLst>
            </p:cNvPr>
            <p:cNvSpPr/>
            <p:nvPr/>
          </p:nvSpPr>
          <p:spPr>
            <a:xfrm>
              <a:off x="4374232" y="1502368"/>
              <a:ext cx="39553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6 Rectángulo">
              <a:extLst>
                <a:ext uri="{FF2B5EF4-FFF2-40B4-BE49-F238E27FC236}">
                  <a16:creationId xmlns:a16="http://schemas.microsoft.com/office/drawing/2014/main" id="{5CA507D3-B046-4A2B-88F5-E7E1814404D4}"/>
                </a:ext>
              </a:extLst>
            </p:cNvPr>
            <p:cNvSpPr/>
            <p:nvPr/>
          </p:nvSpPr>
          <p:spPr>
            <a:xfrm>
              <a:off x="1" y="1484784"/>
              <a:ext cx="39553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9303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Título"/>
          <p:cNvSpPr txBox="1">
            <a:spLocks/>
          </p:cNvSpPr>
          <p:nvPr/>
        </p:nvSpPr>
        <p:spPr>
          <a:xfrm>
            <a:off x="323528" y="391863"/>
            <a:ext cx="8568952" cy="50721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800" b="1" dirty="0" err="1">
                <a:latin typeface="Cambria" panose="02040503050406030204" pitchFamily="18" charset="0"/>
              </a:rPr>
              <a:t>Simultaneous</a:t>
            </a:r>
            <a:r>
              <a:rPr lang="es-MX" sz="1800" b="1" dirty="0">
                <a:latin typeface="Cambria" panose="02040503050406030204" pitchFamily="18" charset="0"/>
              </a:rPr>
              <a:t> </a:t>
            </a:r>
            <a:r>
              <a:rPr lang="es-MX" sz="1800" b="1" dirty="0" err="1">
                <a:latin typeface="Cambria" panose="02040503050406030204" pitchFamily="18" charset="0"/>
              </a:rPr>
              <a:t>recordings</a:t>
            </a:r>
            <a:r>
              <a:rPr lang="es-MX" sz="1800" b="1" dirty="0">
                <a:latin typeface="Cambria" panose="02040503050406030204" pitchFamily="18" charset="0"/>
              </a:rPr>
              <a:t> in PFC and pre-SMA</a:t>
            </a:r>
          </a:p>
        </p:txBody>
      </p:sp>
      <p:grpSp>
        <p:nvGrpSpPr>
          <p:cNvPr id="9" name="Grupo 8"/>
          <p:cNvGrpSpPr/>
          <p:nvPr/>
        </p:nvGrpSpPr>
        <p:grpSpPr>
          <a:xfrm>
            <a:off x="1835696" y="1052736"/>
            <a:ext cx="5472608" cy="5328592"/>
            <a:chOff x="1835696" y="1052736"/>
            <a:chExt cx="5661248" cy="5661248"/>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1052736"/>
              <a:ext cx="5661248" cy="5661248"/>
            </a:xfrm>
            <a:prstGeom prst="rect">
              <a:avLst/>
            </a:prstGeom>
          </p:spPr>
        </p:pic>
        <p:sp>
          <p:nvSpPr>
            <p:cNvPr id="6" name="3 Título"/>
            <p:cNvSpPr txBox="1">
              <a:spLocks/>
            </p:cNvSpPr>
            <p:nvPr/>
          </p:nvSpPr>
          <p:spPr>
            <a:xfrm>
              <a:off x="4610597" y="4149080"/>
              <a:ext cx="720080" cy="50721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400" dirty="0">
                  <a:solidFill>
                    <a:srgbClr val="FF0000"/>
                  </a:solidFill>
                  <a:latin typeface="Cambria" panose="02040503050406030204" pitchFamily="18" charset="0"/>
                </a:rPr>
                <a:t>PFC</a:t>
              </a:r>
            </a:p>
          </p:txBody>
        </p:sp>
        <p:sp>
          <p:nvSpPr>
            <p:cNvPr id="7" name="3 Título"/>
            <p:cNvSpPr txBox="1">
              <a:spLocks/>
            </p:cNvSpPr>
            <p:nvPr/>
          </p:nvSpPr>
          <p:spPr>
            <a:xfrm>
              <a:off x="3639314" y="3577347"/>
              <a:ext cx="985800" cy="50721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400" dirty="0">
                  <a:solidFill>
                    <a:srgbClr val="FF0000"/>
                  </a:solidFill>
                  <a:latin typeface="Cambria" panose="02040503050406030204" pitchFamily="18" charset="0"/>
                </a:rPr>
                <a:t>Pre-SMA</a:t>
              </a:r>
            </a:p>
          </p:txBody>
        </p:sp>
        <p:sp>
          <p:nvSpPr>
            <p:cNvPr id="8" name="3 Título"/>
            <p:cNvSpPr txBox="1">
              <a:spLocks/>
            </p:cNvSpPr>
            <p:nvPr/>
          </p:nvSpPr>
          <p:spPr>
            <a:xfrm>
              <a:off x="4975181" y="1484784"/>
              <a:ext cx="1728192" cy="50721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1400" dirty="0">
                  <a:solidFill>
                    <a:srgbClr val="FF0000"/>
                  </a:solidFill>
                  <a:latin typeface="Cambria" panose="02040503050406030204" pitchFamily="18" charset="0"/>
                </a:rPr>
                <a:t>16 </a:t>
              </a:r>
              <a:r>
                <a:rPr lang="es-MX" sz="1400" dirty="0" err="1">
                  <a:solidFill>
                    <a:srgbClr val="FF0000"/>
                  </a:solidFill>
                  <a:latin typeface="Cambria" panose="02040503050406030204" pitchFamily="18" charset="0"/>
                </a:rPr>
                <a:t>electrode</a:t>
              </a:r>
              <a:r>
                <a:rPr lang="es-MX" sz="1400" dirty="0">
                  <a:solidFill>
                    <a:srgbClr val="FF0000"/>
                  </a:solidFill>
                  <a:latin typeface="Cambria" panose="02040503050406030204" pitchFamily="18" charset="0"/>
                </a:rPr>
                <a:t> </a:t>
              </a:r>
              <a:r>
                <a:rPr lang="es-MX" sz="1400" dirty="0" err="1">
                  <a:solidFill>
                    <a:srgbClr val="FF0000"/>
                  </a:solidFill>
                  <a:latin typeface="Cambria" panose="02040503050406030204" pitchFamily="18" charset="0"/>
                </a:rPr>
                <a:t>recording</a:t>
              </a:r>
              <a:r>
                <a:rPr lang="es-MX" sz="1400" dirty="0">
                  <a:solidFill>
                    <a:srgbClr val="FF0000"/>
                  </a:solidFill>
                  <a:latin typeface="Cambria" panose="02040503050406030204" pitchFamily="18" charset="0"/>
                </a:rPr>
                <a:t> </a:t>
              </a:r>
              <a:r>
                <a:rPr lang="es-MX" sz="1400" dirty="0" err="1">
                  <a:solidFill>
                    <a:srgbClr val="FF0000"/>
                  </a:solidFill>
                  <a:latin typeface="Cambria" panose="02040503050406030204" pitchFamily="18" charset="0"/>
                </a:rPr>
                <a:t>matrix</a:t>
              </a:r>
              <a:endParaRPr lang="es-MX" sz="1400" dirty="0">
                <a:solidFill>
                  <a:srgbClr val="FF0000"/>
                </a:solidFill>
                <a:latin typeface="Cambria" panose="02040503050406030204" pitchFamily="18" charset="0"/>
              </a:endParaRPr>
            </a:p>
          </p:txBody>
        </p:sp>
      </p:grpSp>
    </p:spTree>
    <p:extLst>
      <p:ext uri="{BB962C8B-B14F-4D97-AF65-F5344CB8AC3E}">
        <p14:creationId xmlns:p14="http://schemas.microsoft.com/office/powerpoint/2010/main" val="157504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C:\e\hugo\MANUSCRITOS\Wilbert_review\Figure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187" y="2487409"/>
            <a:ext cx="582612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1504627" y="447636"/>
            <a:ext cx="6589199" cy="1280890"/>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Simultaneously recorded cell analysis : network code, network dynamics</a:t>
            </a:r>
          </a:p>
        </p:txBody>
      </p:sp>
      <p:sp>
        <p:nvSpPr>
          <p:cNvPr id="5" name="Text Box 10"/>
          <p:cNvSpPr txBox="1">
            <a:spLocks noChangeArrowheads="1"/>
          </p:cNvSpPr>
          <p:nvPr/>
        </p:nvSpPr>
        <p:spPr bwMode="auto">
          <a:xfrm>
            <a:off x="1109155" y="6512719"/>
            <a:ext cx="2454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800" dirty="0">
                <a:latin typeface="Calibri" panose="020F0502020204030204" pitchFamily="34" charset="0"/>
              </a:rPr>
              <a:t>Zarco &amp; Merchant, 2009</a:t>
            </a:r>
          </a:p>
        </p:txBody>
      </p:sp>
    </p:spTree>
    <p:extLst>
      <p:ext uri="{BB962C8B-B14F-4D97-AF65-F5344CB8AC3E}">
        <p14:creationId xmlns:p14="http://schemas.microsoft.com/office/powerpoint/2010/main" val="375208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e\hugo\MANUSCRITOS\Wilbert_review\Figur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27" y="2399251"/>
            <a:ext cx="651510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1504627" y="506359"/>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Single Neuron Analysis: neural code</a:t>
            </a:r>
          </a:p>
        </p:txBody>
      </p:sp>
      <p:sp>
        <p:nvSpPr>
          <p:cNvPr id="5" name="Text Box 10"/>
          <p:cNvSpPr txBox="1">
            <a:spLocks noChangeArrowheads="1"/>
          </p:cNvSpPr>
          <p:nvPr/>
        </p:nvSpPr>
        <p:spPr bwMode="auto">
          <a:xfrm>
            <a:off x="1109155" y="6512719"/>
            <a:ext cx="2454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800" dirty="0">
                <a:latin typeface="Calibri" panose="020F0502020204030204" pitchFamily="34" charset="0"/>
              </a:rPr>
              <a:t>Zarco &amp; Merchant, 2009</a:t>
            </a:r>
          </a:p>
        </p:txBody>
      </p:sp>
    </p:spTree>
    <p:extLst>
      <p:ext uri="{BB962C8B-B14F-4D97-AF65-F5344CB8AC3E}">
        <p14:creationId xmlns:p14="http://schemas.microsoft.com/office/powerpoint/2010/main" val="196742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Cell_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6613" y="0"/>
            <a:ext cx="5027612" cy="6789738"/>
          </a:xfrm>
          <a:prstGeom prst="rect">
            <a:avLst/>
          </a:prstGeom>
          <a:noFill/>
          <a:extLst>
            <a:ext uri="{909E8E84-426E-40DD-AFC4-6F175D3DCCD1}">
              <a14:hiddenFill xmlns:a14="http://schemas.microsoft.com/office/drawing/2010/main">
                <a:solidFill>
                  <a:srgbClr val="FFFFFF"/>
                </a:solidFill>
              </a14:hiddenFill>
            </a:ext>
          </a:extLst>
        </p:spPr>
      </p:pic>
      <p:sp>
        <p:nvSpPr>
          <p:cNvPr id="214019" name="Text Box 3"/>
          <p:cNvSpPr txBox="1">
            <a:spLocks noChangeArrowheads="1"/>
          </p:cNvSpPr>
          <p:nvPr/>
        </p:nvSpPr>
        <p:spPr bwMode="auto">
          <a:xfrm>
            <a:off x="334168" y="61133"/>
            <a:ext cx="3965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en-US" sz="2800" i="0" dirty="0">
                <a:solidFill>
                  <a:srgbClr val="000066"/>
                </a:solidFill>
              </a:rPr>
              <a:t>Directional tuning: 2-D</a:t>
            </a:r>
          </a:p>
        </p:txBody>
      </p:sp>
      <p:sp>
        <p:nvSpPr>
          <p:cNvPr id="214020" name="Text Box 4"/>
          <p:cNvSpPr txBox="1">
            <a:spLocks noChangeArrowheads="1"/>
          </p:cNvSpPr>
          <p:nvPr/>
        </p:nvSpPr>
        <p:spPr bwMode="auto">
          <a:xfrm>
            <a:off x="5890419" y="6420406"/>
            <a:ext cx="344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sz="1800" dirty="0">
                <a:latin typeface="Calibri" panose="020F0502020204030204" pitchFamily="34" charset="0"/>
              </a:rPr>
              <a:t>Georgopoulos et al. 1982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0461" y="0"/>
            <a:ext cx="6589199" cy="749068"/>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a:solidFill>
                  <a:srgbClr val="000066"/>
                </a:solidFill>
                <a:latin typeface="Comic Sans MS" panose="030F0702030302020204" pitchFamily="66" charset="0"/>
              </a:rPr>
              <a:t>Single Neuron Analysis</a:t>
            </a:r>
            <a:endParaRPr lang="en-US" sz="3200" i="0" dirty="0">
              <a:solidFill>
                <a:srgbClr val="000066"/>
              </a:solidFill>
              <a:latin typeface="Comic Sans MS" panose="030F0702030302020204" pitchFamily="66" charset="0"/>
            </a:endParaRPr>
          </a:p>
        </p:txBody>
      </p:sp>
      <p:sp>
        <p:nvSpPr>
          <p:cNvPr id="8" name="Text Box 10"/>
          <p:cNvSpPr txBox="1">
            <a:spLocks noChangeArrowheads="1"/>
          </p:cNvSpPr>
          <p:nvPr/>
        </p:nvSpPr>
        <p:spPr bwMode="auto">
          <a:xfrm>
            <a:off x="5615641" y="6488668"/>
            <a:ext cx="3642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800" dirty="0">
                <a:latin typeface="Calibri" panose="020F0502020204030204" pitchFamily="34" charset="0"/>
              </a:rPr>
              <a:t>Merchant et al., 2019, in preparation</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71" y="663845"/>
            <a:ext cx="2304691" cy="4273075"/>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867" y="663845"/>
            <a:ext cx="3229766" cy="4273075"/>
          </a:xfrm>
          <a:prstGeom prst="rect">
            <a:avLst/>
          </a:prstGeom>
        </p:spPr>
      </p:pic>
      <p:sp>
        <p:nvSpPr>
          <p:cNvPr id="11" name="Content Placeholder 2"/>
          <p:cNvSpPr>
            <a:spLocks noGrp="1"/>
          </p:cNvSpPr>
          <p:nvPr>
            <p:ph idx="1"/>
          </p:nvPr>
        </p:nvSpPr>
        <p:spPr>
          <a:xfrm>
            <a:off x="6095251" y="1057407"/>
            <a:ext cx="3115861" cy="5376306"/>
          </a:xfrm>
        </p:spPr>
        <p:txBody>
          <a:bodyPr rtlCol="0">
            <a:normAutofit/>
          </a:bodyPr>
          <a:lstStyle/>
          <a:p>
            <a:pPr fontAlgn="auto">
              <a:spcAft>
                <a:spcPts val="0"/>
              </a:spcAft>
              <a:defRPr/>
            </a:pPr>
            <a:r>
              <a:rPr lang="en-US" sz="2000" i="1" dirty="0">
                <a:solidFill>
                  <a:srgbClr val="000066"/>
                </a:solidFill>
                <a:latin typeface="Calibri" panose="020F0502020204030204" pitchFamily="34" charset="0"/>
              </a:rPr>
              <a:t>First step: analysis of individual recorded neurons</a:t>
            </a:r>
          </a:p>
          <a:p>
            <a:pPr>
              <a:defRPr/>
            </a:pPr>
            <a:r>
              <a:rPr lang="en-US" sz="2000" i="1" dirty="0">
                <a:solidFill>
                  <a:srgbClr val="000066"/>
                </a:solidFill>
                <a:latin typeface="Calibri" panose="020F0502020204030204" pitchFamily="34" charset="0"/>
              </a:rPr>
              <a:t>Commonly used: raster plots and spike density functions</a:t>
            </a:r>
          </a:p>
          <a:p>
            <a:pPr fontAlgn="auto">
              <a:spcAft>
                <a:spcPts val="0"/>
              </a:spcAft>
              <a:defRPr/>
            </a:pPr>
            <a:r>
              <a:rPr lang="en-US" sz="2000" i="1" dirty="0">
                <a:solidFill>
                  <a:srgbClr val="000066"/>
                </a:solidFill>
                <a:latin typeface="Calibri" panose="020F0502020204030204" pitchFamily="34" charset="0"/>
              </a:rPr>
              <a:t>These figures graph individual firing patterns over time so that they may be correlated to either a stimulus or behavioral event.</a:t>
            </a:r>
          </a:p>
          <a:p>
            <a:pPr fontAlgn="auto">
              <a:spcAft>
                <a:spcPts val="0"/>
              </a:spcAft>
              <a:buFont typeface="Arial" panose="020B0604020202020204" pitchFamily="34" charset="0"/>
              <a:buNone/>
              <a:defRPr/>
            </a:pPr>
            <a:endParaRPr lang="en-US" sz="2000" i="1" dirty="0">
              <a:solidFill>
                <a:srgbClr val="000066"/>
              </a:solidFill>
              <a:latin typeface="Calibri" panose="020F0502020204030204" pitchFamily="34"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895" y="5096775"/>
            <a:ext cx="1933165" cy="1761225"/>
          </a:xfrm>
          <a:prstGeom prst="rect">
            <a:avLst/>
          </a:prstGeom>
        </p:spPr>
      </p:pic>
    </p:spTree>
    <p:extLst>
      <p:ext uri="{BB962C8B-B14F-4D97-AF65-F5344CB8AC3E}">
        <p14:creationId xmlns:p14="http://schemas.microsoft.com/office/powerpoint/2010/main" val="100371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F704-0DB8-4234-8954-949D8550C598}"/>
              </a:ext>
            </a:extLst>
          </p:cNvPr>
          <p:cNvSpPr>
            <a:spLocks noGrp="1"/>
          </p:cNvSpPr>
          <p:nvPr>
            <p:ph type="title"/>
          </p:nvPr>
        </p:nvSpPr>
        <p:spPr/>
        <p:txBody>
          <a:bodyPr/>
          <a:lstStyle/>
          <a:p>
            <a:r>
              <a:rPr lang="en-US" dirty="0"/>
              <a:t>Neural Encoding</a:t>
            </a:r>
          </a:p>
        </p:txBody>
      </p:sp>
    </p:spTree>
    <p:extLst>
      <p:ext uri="{BB962C8B-B14F-4D97-AF65-F5344CB8AC3E}">
        <p14:creationId xmlns:p14="http://schemas.microsoft.com/office/powerpoint/2010/main" val="381288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1482754" y="341153"/>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r>
              <a:rPr lang="en-US" sz="3200" dirty="0">
                <a:solidFill>
                  <a:srgbClr val="000066"/>
                </a:solidFill>
                <a:latin typeface="Comic Sans MS" panose="030F0702030302020204" pitchFamily="66" charset="0"/>
              </a:rPr>
              <a:t>Cognitive Neuroscience/ System Neurophysiology</a:t>
            </a:r>
            <a:endParaRPr lang="en-US" dirty="0">
              <a:solidFill>
                <a:srgbClr val="000066"/>
              </a:solidFill>
              <a:latin typeface="Comic Sans MS" panose="030F0702030302020204" pitchFamily="66" charset="0"/>
            </a:endParaRPr>
          </a:p>
        </p:txBody>
      </p:sp>
      <p:sp>
        <p:nvSpPr>
          <p:cNvPr id="4" name="Content Placeholder 2"/>
          <p:cNvSpPr txBox="1">
            <a:spLocks/>
          </p:cNvSpPr>
          <p:nvPr/>
        </p:nvSpPr>
        <p:spPr>
          <a:xfrm>
            <a:off x="1065400" y="1974155"/>
            <a:ext cx="7684316" cy="4198800"/>
          </a:xfrm>
          <a:prstGeom prst="rect">
            <a:avLst/>
          </a:prstGeom>
        </p:spPr>
        <p:txBody>
          <a:bodyPr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a:solidFill>
                  <a:srgbClr val="000066"/>
                </a:solidFill>
                <a:latin typeface="Calibri" panose="020F0502020204030204" pitchFamily="34" charset="0"/>
              </a:rPr>
              <a:t>Cognitive Neuroscience: The study of the relationships between neuroscience and  cognitive psychology, especially regarding memory, sensation and perception, problem solving, language processing, motor functions and abstraction.</a:t>
            </a:r>
          </a:p>
          <a:p>
            <a:r>
              <a:rPr lang="en-US" sz="2200" dirty="0">
                <a:solidFill>
                  <a:srgbClr val="000066"/>
                </a:solidFill>
                <a:latin typeface="Calibri" panose="020F0502020204030204" pitchFamily="34" charset="0"/>
              </a:rPr>
              <a:t>All cognition is the result of neurophysiological activity</a:t>
            </a:r>
          </a:p>
          <a:p>
            <a:r>
              <a:rPr lang="en-US" sz="2200" dirty="0">
                <a:solidFill>
                  <a:srgbClr val="000066"/>
                </a:solidFill>
                <a:latin typeface="Calibri" panose="020F0502020204030204" pitchFamily="34" charset="0"/>
              </a:rPr>
              <a:t> Most closely linked to neural ensemble interactions within the cerebral cortex</a:t>
            </a:r>
          </a:p>
          <a:p>
            <a:endParaRPr lang="en-US" sz="2200" dirty="0">
              <a:solidFill>
                <a:srgbClr val="000066"/>
              </a:solidFill>
              <a:latin typeface="Calibri" panose="020F0502020204030204" pitchFamily="34" charset="0"/>
            </a:endParaRPr>
          </a:p>
          <a:p>
            <a:endParaRPr lang="en-US" sz="2200" dirty="0">
              <a:solidFill>
                <a:srgbClr val="000066"/>
              </a:solidFill>
              <a:latin typeface="Calibri" panose="020F0502020204030204" pitchFamily="34" charset="0"/>
            </a:endParaRPr>
          </a:p>
        </p:txBody>
      </p:sp>
    </p:spTree>
    <p:extLst>
      <p:ext uri="{BB962C8B-B14F-4D97-AF65-F5344CB8AC3E}">
        <p14:creationId xmlns:p14="http://schemas.microsoft.com/office/powerpoint/2010/main" val="302464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7682A8A-4975-48A6-ADD5-ABB88D5675AC}"/>
              </a:ext>
            </a:extLst>
          </p:cNvPr>
          <p:cNvSpPr>
            <a:spLocks noGrp="1"/>
          </p:cNvSpPr>
          <p:nvPr>
            <p:ph type="title"/>
          </p:nvPr>
        </p:nvSpPr>
        <p:spPr/>
        <p:txBody>
          <a:bodyPr/>
          <a:lstStyle/>
          <a:p>
            <a:pPr algn="ctr"/>
            <a:r>
              <a:rPr lang="en-US" dirty="0"/>
              <a:t>Mutual information</a:t>
            </a:r>
          </a:p>
        </p:txBody>
      </p:sp>
      <p:sp>
        <p:nvSpPr>
          <p:cNvPr id="5" name="CuadroTexto 4">
            <a:extLst>
              <a:ext uri="{FF2B5EF4-FFF2-40B4-BE49-F238E27FC236}">
                <a16:creationId xmlns:a16="http://schemas.microsoft.com/office/drawing/2014/main" id="{ABAEF2E1-27E8-4279-94A5-AEBDCD2C8E0C}"/>
              </a:ext>
            </a:extLst>
          </p:cNvPr>
          <p:cNvSpPr txBox="1"/>
          <p:nvPr/>
        </p:nvSpPr>
        <p:spPr>
          <a:xfrm>
            <a:off x="628650" y="1952141"/>
            <a:ext cx="7025217" cy="1015663"/>
          </a:xfrm>
          <a:prstGeom prst="rect">
            <a:avLst/>
          </a:prstGeom>
          <a:noFill/>
        </p:spPr>
        <p:txBody>
          <a:bodyPr wrap="square" rtlCol="0">
            <a:spAutoFit/>
          </a:bodyPr>
          <a:lstStyle/>
          <a:p>
            <a:r>
              <a:rPr lang="en-US" sz="1500" i="0" dirty="0">
                <a:latin typeface="Arial" panose="020B0604020202020204" pitchFamily="34" charset="0"/>
                <a:cs typeface="Arial" panose="020B0604020202020204" pitchFamily="34" charset="0"/>
              </a:rPr>
              <a:t>The mutual information (MI) is a measure of the statistical dependency between the behavioral variable (i.e., distance, n = 8) and a neurophysiological parameter (i.e., the discharge rate). MI of the cell’s firing rate and the behavioral parameter (I) is computed as follows:</a:t>
            </a:r>
          </a:p>
        </p:txBody>
      </p:sp>
      <p:sp>
        <p:nvSpPr>
          <p:cNvPr id="2" name="Rectangle 1">
            <a:extLst>
              <a:ext uri="{FF2B5EF4-FFF2-40B4-BE49-F238E27FC236}">
                <a16:creationId xmlns:a16="http://schemas.microsoft.com/office/drawing/2014/main" id="{0D923BE4-6090-4FD8-B495-FB9961BFA1DE}"/>
              </a:ext>
            </a:extLst>
          </p:cNvPr>
          <p:cNvSpPr/>
          <p:nvPr/>
        </p:nvSpPr>
        <p:spPr>
          <a:xfrm>
            <a:off x="628650" y="4396318"/>
            <a:ext cx="8032750" cy="1015663"/>
          </a:xfrm>
          <a:prstGeom prst="rect">
            <a:avLst/>
          </a:prstGeom>
        </p:spPr>
        <p:txBody>
          <a:bodyPr wrap="square">
            <a:spAutoFit/>
          </a:bodyPr>
          <a:lstStyle/>
          <a:p>
            <a:r>
              <a:rPr lang="en-US" sz="1500" i="0" dirty="0">
                <a:latin typeface="Arial" panose="020B0604020202020204" pitchFamily="34" charset="0"/>
                <a:cs typeface="Arial" panose="020B0604020202020204" pitchFamily="34" charset="0"/>
              </a:rPr>
              <a:t>where p(r, I ) is the joint probability of r and I, p(r) is the probability of a particular spike rate across all rates for that cell, and p(I) is the probability of distance in the categorization task: 0.125 (1/8). The overall probability p(r) of observing the r value was obtained by marginalization:  p(r)= ∑</a:t>
            </a:r>
            <a:r>
              <a:rPr lang="en-US" sz="1400" i="0" baseline="-25000" dirty="0">
                <a:latin typeface="Arial" panose="020B0604020202020204" pitchFamily="34" charset="0"/>
                <a:cs typeface="Arial" panose="020B0604020202020204" pitchFamily="34" charset="0"/>
              </a:rPr>
              <a:t>I</a:t>
            </a:r>
            <a:r>
              <a:rPr lang="en-US" sz="1500" i="0" dirty="0">
                <a:latin typeface="Arial" panose="020B0604020202020204" pitchFamily="34" charset="0"/>
                <a:cs typeface="Arial" panose="020B0604020202020204" pitchFamily="34" charset="0"/>
              </a:rPr>
              <a:t>(</a:t>
            </a:r>
            <a:r>
              <a:rPr lang="en-US" sz="1500" i="0" dirty="0" err="1">
                <a:latin typeface="Arial" panose="020B0604020202020204" pitchFamily="34" charset="0"/>
                <a:cs typeface="Arial" panose="020B0604020202020204" pitchFamily="34" charset="0"/>
              </a:rPr>
              <a:t>r,I</a:t>
            </a:r>
            <a:r>
              <a:rPr lang="en-US" sz="1500" i="0" dirty="0">
                <a:latin typeface="Arial" panose="020B0604020202020204" pitchFamily="34" charset="0"/>
                <a:cs typeface="Arial" panose="020B0604020202020204" pitchFamily="34" charset="0"/>
              </a:rPr>
              <a:t>) .  </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7F05F8E-606B-4E4C-92E8-F049E8A6E570}"/>
                  </a:ext>
                </a:extLst>
              </p:cNvPr>
              <p:cNvSpPr/>
              <p:nvPr/>
            </p:nvSpPr>
            <p:spPr>
              <a:xfrm>
                <a:off x="1415024" y="3103292"/>
                <a:ext cx="6493733" cy="104015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 </m:t>
                      </m:r>
                      <m:r>
                        <a:rPr lang="en-US" sz="2400">
                          <a:latin typeface="Cambria Math" panose="02040503050406030204" pitchFamily="18" charset="0"/>
                        </a:rPr>
                        <m:t>𝑀𝐼</m:t>
                      </m:r>
                      <m:d>
                        <m:dPr>
                          <m:ctrlPr>
                            <a:rPr lang="en-US" sz="2400">
                              <a:latin typeface="Cambria Math" panose="02040503050406030204" pitchFamily="18" charset="0"/>
                            </a:rPr>
                          </m:ctrlPr>
                        </m:dPr>
                        <m:e>
                          <m:r>
                            <a:rPr lang="en-US" sz="2400">
                              <a:latin typeface="Cambria Math" panose="02040503050406030204" pitchFamily="18" charset="0"/>
                            </a:rPr>
                            <m:t>𝑟</m:t>
                          </m:r>
                          <m:r>
                            <a:rPr lang="en-US" sz="2400" i="0">
                              <a:latin typeface="Cambria Math" panose="02040503050406030204" pitchFamily="18" charset="0"/>
                            </a:rPr>
                            <m:t>,</m:t>
                          </m:r>
                          <m:r>
                            <a:rPr lang="en-US" sz="2400">
                              <a:latin typeface="Cambria Math" panose="02040503050406030204" pitchFamily="18" charset="0"/>
                            </a:rPr>
                            <m:t>𝐼</m:t>
                          </m:r>
                        </m:e>
                      </m:d>
                      <m:r>
                        <a:rPr lang="en-US" sz="2400" i="0">
                          <a:latin typeface="Cambria Math" panose="02040503050406030204" pitchFamily="18" charset="0"/>
                        </a:rPr>
                        <m:t>=</m:t>
                      </m:r>
                      <m:nary>
                        <m:naryPr>
                          <m:chr m:val="∑"/>
                          <m:limLoc m:val="undOvr"/>
                          <m:supHide m:val="on"/>
                          <m:ctrlPr>
                            <a:rPr lang="en-US" sz="2400">
                              <a:latin typeface="Cambria Math" panose="02040503050406030204" pitchFamily="18" charset="0"/>
                            </a:rPr>
                          </m:ctrlPr>
                        </m:naryPr>
                        <m:sub>
                          <m:r>
                            <a:rPr lang="en-US" sz="2400">
                              <a:latin typeface="Cambria Math" panose="02040503050406030204" pitchFamily="18" charset="0"/>
                            </a:rPr>
                            <m:t>𝑟</m:t>
                          </m:r>
                          <m:r>
                            <a:rPr lang="en-US" sz="2400" i="0">
                              <a:latin typeface="Cambria Math" panose="02040503050406030204" pitchFamily="18" charset="0"/>
                            </a:rPr>
                            <m:t>,</m:t>
                          </m:r>
                          <m:r>
                            <a:rPr lang="en-US" sz="2400">
                              <a:latin typeface="Cambria Math" panose="02040503050406030204" pitchFamily="18" charset="0"/>
                            </a:rPr>
                            <m:t>𝐼</m:t>
                          </m:r>
                        </m:sub>
                        <m:sup/>
                        <m:e>
                          <m:r>
                            <a:rPr lang="en-US" sz="2400">
                              <a:latin typeface="Cambria Math" panose="02040503050406030204" pitchFamily="18" charset="0"/>
                            </a:rPr>
                            <m:t>𝑝</m:t>
                          </m:r>
                          <m:d>
                            <m:dPr>
                              <m:ctrlPr>
                                <a:rPr lang="en-US" sz="2400">
                                  <a:latin typeface="Cambria Math" panose="02040503050406030204" pitchFamily="18" charset="0"/>
                                </a:rPr>
                              </m:ctrlPr>
                            </m:dPr>
                            <m:e>
                              <m:r>
                                <a:rPr lang="en-US" sz="2400">
                                  <a:latin typeface="Cambria Math" panose="02040503050406030204" pitchFamily="18" charset="0"/>
                                </a:rPr>
                                <m:t>𝑟</m:t>
                              </m:r>
                              <m:r>
                                <a:rPr lang="en-US" sz="2400" i="0">
                                  <a:latin typeface="Cambria Math" panose="02040503050406030204" pitchFamily="18" charset="0"/>
                                </a:rPr>
                                <m:t>,</m:t>
                              </m:r>
                              <m:r>
                                <a:rPr lang="en-US" sz="2400">
                                  <a:latin typeface="Cambria Math" panose="02040503050406030204" pitchFamily="18" charset="0"/>
                                </a:rPr>
                                <m:t>𝐼</m:t>
                              </m:r>
                            </m:e>
                          </m:d>
                          <m:sSub>
                            <m:sSubPr>
                              <m:ctrlPr>
                                <a:rPr lang="en-US" sz="2400">
                                  <a:latin typeface="Cambria Math" panose="02040503050406030204" pitchFamily="18" charset="0"/>
                                </a:rPr>
                              </m:ctrlPr>
                            </m:sSubPr>
                            <m:e>
                              <m:r>
                                <a:rPr lang="en-US" sz="2400">
                                  <a:latin typeface="Cambria Math" panose="02040503050406030204" pitchFamily="18" charset="0"/>
                                </a:rPr>
                                <m:t>𝑙𝑜𝑔</m:t>
                              </m:r>
                            </m:e>
                            <m:sub>
                              <m:r>
                                <a:rPr lang="en-US" sz="2400" i="0">
                                  <a:latin typeface="Cambria Math" panose="02040503050406030204" pitchFamily="18" charset="0"/>
                                </a:rPr>
                                <m:t>2</m:t>
                              </m:r>
                            </m:sub>
                          </m:sSub>
                          <m:d>
                            <m:dPr>
                              <m:ctrlPr>
                                <a:rPr lang="en-US" sz="2400">
                                  <a:latin typeface="Cambria Math" panose="02040503050406030204" pitchFamily="18" charset="0"/>
                                </a:rPr>
                              </m:ctrlPr>
                            </m:dPr>
                            <m:e>
                              <m:f>
                                <m:fPr>
                                  <m:ctrlPr>
                                    <a:rPr lang="en-US" sz="2400">
                                      <a:latin typeface="Cambria Math" panose="02040503050406030204" pitchFamily="18" charset="0"/>
                                    </a:rPr>
                                  </m:ctrlPr>
                                </m:fPr>
                                <m:num>
                                  <m:r>
                                    <a:rPr lang="en-US" sz="2400">
                                      <a:latin typeface="Cambria Math" panose="02040503050406030204" pitchFamily="18" charset="0"/>
                                    </a:rPr>
                                    <m:t>𝑝</m:t>
                                  </m:r>
                                  <m:d>
                                    <m:dPr>
                                      <m:ctrlPr>
                                        <a:rPr lang="en-US" sz="2400">
                                          <a:latin typeface="Cambria Math" panose="02040503050406030204" pitchFamily="18" charset="0"/>
                                        </a:rPr>
                                      </m:ctrlPr>
                                    </m:dPr>
                                    <m:e>
                                      <m:r>
                                        <a:rPr lang="en-US" sz="2400">
                                          <a:latin typeface="Cambria Math" panose="02040503050406030204" pitchFamily="18" charset="0"/>
                                        </a:rPr>
                                        <m:t>𝑟</m:t>
                                      </m:r>
                                      <m:r>
                                        <a:rPr lang="en-US" sz="2400" i="0">
                                          <a:latin typeface="Cambria Math" panose="02040503050406030204" pitchFamily="18" charset="0"/>
                                        </a:rPr>
                                        <m:t>,</m:t>
                                      </m:r>
                                      <m:r>
                                        <a:rPr lang="en-US" sz="2400">
                                          <a:latin typeface="Cambria Math" panose="02040503050406030204" pitchFamily="18" charset="0"/>
                                        </a:rPr>
                                        <m:t>𝐼</m:t>
                                      </m:r>
                                    </m:e>
                                  </m:d>
                                </m:num>
                                <m:den>
                                  <m:r>
                                    <a:rPr lang="en-US" sz="2400">
                                      <a:latin typeface="Cambria Math" panose="02040503050406030204" pitchFamily="18" charset="0"/>
                                    </a:rPr>
                                    <m:t>𝑝</m:t>
                                  </m:r>
                                  <m:d>
                                    <m:dPr>
                                      <m:ctrlPr>
                                        <a:rPr lang="en-US" sz="2400">
                                          <a:latin typeface="Cambria Math" panose="02040503050406030204" pitchFamily="18" charset="0"/>
                                        </a:rPr>
                                      </m:ctrlPr>
                                    </m:dPr>
                                    <m:e>
                                      <m:r>
                                        <a:rPr lang="en-US" sz="2400">
                                          <a:latin typeface="Cambria Math" panose="02040503050406030204" pitchFamily="18" charset="0"/>
                                        </a:rPr>
                                        <m:t>𝑟</m:t>
                                      </m:r>
                                    </m:e>
                                  </m:d>
                                  <m:r>
                                    <a:rPr lang="en-US" sz="2400">
                                      <a:latin typeface="Cambria Math" panose="02040503050406030204" pitchFamily="18" charset="0"/>
                                    </a:rPr>
                                    <m:t>𝑝</m:t>
                                  </m:r>
                                  <m:d>
                                    <m:dPr>
                                      <m:ctrlPr>
                                        <a:rPr lang="en-US" sz="2400">
                                          <a:latin typeface="Cambria Math" panose="02040503050406030204" pitchFamily="18" charset="0"/>
                                        </a:rPr>
                                      </m:ctrlPr>
                                    </m:dPr>
                                    <m:e>
                                      <m:r>
                                        <a:rPr lang="en-US" sz="2400">
                                          <a:latin typeface="Cambria Math" panose="02040503050406030204" pitchFamily="18" charset="0"/>
                                        </a:rPr>
                                        <m:t>𝐼</m:t>
                                      </m:r>
                                    </m:e>
                                  </m:d>
                                </m:den>
                              </m:f>
                            </m:e>
                          </m:d>
                        </m:e>
                      </m:nary>
                    </m:oMath>
                  </m:oMathPara>
                </a14:m>
                <a:endParaRPr lang="en-US" sz="2400" dirty="0"/>
              </a:p>
            </p:txBody>
          </p:sp>
        </mc:Choice>
        <mc:Fallback>
          <p:sp>
            <p:nvSpPr>
              <p:cNvPr id="3" name="Rectangle 2">
                <a:extLst>
                  <a:ext uri="{FF2B5EF4-FFF2-40B4-BE49-F238E27FC236}">
                    <a16:creationId xmlns:a16="http://schemas.microsoft.com/office/drawing/2014/main" id="{E7F05F8E-606B-4E4C-92E8-F049E8A6E570}"/>
                  </a:ext>
                </a:extLst>
              </p:cNvPr>
              <p:cNvSpPr>
                <a:spLocks noRot="1" noChangeAspect="1" noMove="1" noResize="1" noEditPoints="1" noAdjustHandles="1" noChangeArrowheads="1" noChangeShapeType="1" noTextEdit="1"/>
              </p:cNvSpPr>
              <p:nvPr/>
            </p:nvSpPr>
            <p:spPr>
              <a:xfrm>
                <a:off x="1415024" y="3103292"/>
                <a:ext cx="6493733" cy="104015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231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907C1B-E13B-4B89-A86D-5AAA63D302BF}"/>
              </a:ext>
            </a:extLst>
          </p:cNvPr>
          <p:cNvSpPr txBox="1"/>
          <p:nvPr/>
        </p:nvSpPr>
        <p:spPr>
          <a:xfrm>
            <a:off x="2774741" y="1239065"/>
            <a:ext cx="3409908" cy="461665"/>
          </a:xfrm>
          <a:prstGeom prst="rect">
            <a:avLst/>
          </a:prstGeom>
          <a:noFill/>
        </p:spPr>
        <p:txBody>
          <a:bodyPr wrap="none" rtlCol="0">
            <a:spAutoFit/>
          </a:bodyPr>
          <a:lstStyle/>
          <a:p>
            <a:r>
              <a:rPr lang="es-MX" sz="2400" dirty="0" err="1"/>
              <a:t>Conditional</a:t>
            </a:r>
            <a:r>
              <a:rPr lang="es-MX" sz="2400" dirty="0"/>
              <a:t> </a:t>
            </a:r>
            <a:r>
              <a:rPr lang="es-MX" sz="2400" dirty="0" err="1"/>
              <a:t>probability</a:t>
            </a:r>
            <a:endParaRPr lang="es-MX" sz="2400" dirty="0"/>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F77719ED-1AEE-4E20-B7FC-213CA06383E5}"/>
                  </a:ext>
                </a:extLst>
              </p:cNvPr>
              <p:cNvSpPr txBox="1"/>
              <p:nvPr/>
            </p:nvSpPr>
            <p:spPr>
              <a:xfrm>
                <a:off x="4276402" y="3419062"/>
                <a:ext cx="620363" cy="230832"/>
              </a:xfrm>
              <a:prstGeom prst="rect">
                <a:avLst/>
              </a:prstGeom>
              <a:noFill/>
            </p:spPr>
            <p:txBody>
              <a:bodyPr wrap="none" lIns="0" tIns="0" rIns="0" bIns="0" rtlCol="0">
                <a:spAutoFit/>
              </a:bodyPr>
              <a:lstStyle/>
              <a:p>
                <a14:m>
                  <m:oMath xmlns:m="http://schemas.openxmlformats.org/officeDocument/2006/math">
                    <m:r>
                      <a:rPr lang="es-MX" sz="1500" b="1">
                        <a:solidFill>
                          <a:srgbClr val="2E3092"/>
                        </a:solidFill>
                        <a:latin typeface="Cambria Math" panose="02040503050406030204" pitchFamily="18" charset="0"/>
                      </a:rPr>
                      <m:t>𝒑</m:t>
                    </m:r>
                    <m:r>
                      <a:rPr lang="es-MX" sz="1500" b="1">
                        <a:solidFill>
                          <a:srgbClr val="2E3092"/>
                        </a:solidFill>
                        <a:latin typeface="Cambria Math" panose="02040503050406030204" pitchFamily="18" charset="0"/>
                      </a:rPr>
                      <m:t>(</m:t>
                    </m:r>
                    <m:r>
                      <a:rPr lang="es-MX" sz="1500" b="1">
                        <a:solidFill>
                          <a:srgbClr val="2E3092"/>
                        </a:solidFill>
                        <a:latin typeface="Cambria Math" panose="02040503050406030204" pitchFamily="18" charset="0"/>
                      </a:rPr>
                      <m:t>𝒓</m:t>
                    </m:r>
                    <m:r>
                      <a:rPr lang="es-MX" sz="1500" b="1">
                        <a:solidFill>
                          <a:srgbClr val="2E3092"/>
                        </a:solidFill>
                        <a:latin typeface="Cambria Math" panose="02040503050406030204" pitchFamily="18" charset="0"/>
                      </a:rPr>
                      <m:t>|</m:t>
                    </m:r>
                    <m:sSub>
                      <m:sSubPr>
                        <m:ctrlPr>
                          <a:rPr lang="es-MX" sz="1500" b="1">
                            <a:solidFill>
                              <a:srgbClr val="2E3092"/>
                            </a:solidFill>
                            <a:latin typeface="Cambria Math" panose="02040503050406030204" pitchFamily="18" charset="0"/>
                          </a:rPr>
                        </m:ctrlPr>
                      </m:sSubPr>
                      <m:e>
                        <m:r>
                          <a:rPr lang="es-MX" sz="1500" b="1">
                            <a:solidFill>
                              <a:srgbClr val="2E3092"/>
                            </a:solidFill>
                            <a:latin typeface="Cambria Math" panose="02040503050406030204" pitchFamily="18" charset="0"/>
                          </a:rPr>
                          <m:t>𝒔</m:t>
                        </m:r>
                      </m:e>
                      <m:sub>
                        <m:r>
                          <a:rPr lang="es-MX" sz="1500" b="1">
                            <a:solidFill>
                              <a:srgbClr val="2E3092"/>
                            </a:solidFill>
                            <a:latin typeface="Cambria Math" panose="02040503050406030204" pitchFamily="18" charset="0"/>
                          </a:rPr>
                          <m:t>𝟏</m:t>
                        </m:r>
                      </m:sub>
                    </m:sSub>
                  </m:oMath>
                </a14:m>
                <a:r>
                  <a:rPr lang="es-MX" sz="1500" b="1" dirty="0">
                    <a:solidFill>
                      <a:srgbClr val="2E3092"/>
                    </a:solidFill>
                  </a:rPr>
                  <a:t>)</a:t>
                </a:r>
              </a:p>
            </p:txBody>
          </p:sp>
        </mc:Choice>
        <mc:Fallback>
          <p:sp>
            <p:nvSpPr>
              <p:cNvPr id="5" name="CuadroTexto 4">
                <a:extLst>
                  <a:ext uri="{FF2B5EF4-FFF2-40B4-BE49-F238E27FC236}">
                    <a16:creationId xmlns:a16="http://schemas.microsoft.com/office/drawing/2014/main" id="{F77719ED-1AEE-4E20-B7FC-213CA06383E5}"/>
                  </a:ext>
                </a:extLst>
              </p:cNvPr>
              <p:cNvSpPr txBox="1">
                <a:spLocks noRot="1" noChangeAspect="1" noMove="1" noResize="1" noEditPoints="1" noAdjustHandles="1" noChangeArrowheads="1" noChangeShapeType="1" noTextEdit="1"/>
              </p:cNvSpPr>
              <p:nvPr/>
            </p:nvSpPr>
            <p:spPr>
              <a:xfrm>
                <a:off x="4276402" y="3419062"/>
                <a:ext cx="620363" cy="230832"/>
              </a:xfrm>
              <a:prstGeom prst="rect">
                <a:avLst/>
              </a:prstGeom>
              <a:blipFill>
                <a:blip r:embed="rId3"/>
                <a:stretch>
                  <a:fillRect l="-11881" t="-23684" r="-1782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C017B382-09B4-4AD3-B5F6-1C6ABF9EA07D}"/>
                  </a:ext>
                </a:extLst>
              </p:cNvPr>
              <p:cNvSpPr txBox="1"/>
              <p:nvPr/>
            </p:nvSpPr>
            <p:spPr>
              <a:xfrm>
                <a:off x="5880996" y="3429000"/>
                <a:ext cx="666849" cy="230832"/>
              </a:xfrm>
              <a:prstGeom prst="rect">
                <a:avLst/>
              </a:prstGeom>
              <a:noFill/>
            </p:spPr>
            <p:txBody>
              <a:bodyPr wrap="none" lIns="0" tIns="0" rIns="0" bIns="0" rtlCol="0">
                <a:spAutoFit/>
              </a:bodyPr>
              <a:lstStyle/>
              <a:p>
                <a14:m>
                  <m:oMath xmlns:m="http://schemas.openxmlformats.org/officeDocument/2006/math">
                    <m:r>
                      <a:rPr lang="es-MX" sz="1500" b="1">
                        <a:solidFill>
                          <a:srgbClr val="ED1B23"/>
                        </a:solidFill>
                        <a:latin typeface="Cambria Math" panose="02040503050406030204" pitchFamily="18" charset="0"/>
                      </a:rPr>
                      <m:t>𝒑</m:t>
                    </m:r>
                    <m:r>
                      <a:rPr lang="es-MX" sz="1500" b="1">
                        <a:solidFill>
                          <a:srgbClr val="ED1B23"/>
                        </a:solidFill>
                        <a:latin typeface="Cambria Math" panose="02040503050406030204" pitchFamily="18" charset="0"/>
                      </a:rPr>
                      <m:t>(</m:t>
                    </m:r>
                    <m:r>
                      <a:rPr lang="es-MX" sz="1500" b="1">
                        <a:solidFill>
                          <a:srgbClr val="ED1B23"/>
                        </a:solidFill>
                        <a:latin typeface="Cambria Math" panose="02040503050406030204" pitchFamily="18" charset="0"/>
                      </a:rPr>
                      <m:t>𝒓</m:t>
                    </m:r>
                    <m:r>
                      <a:rPr lang="es-MX" sz="1500" b="1">
                        <a:solidFill>
                          <a:srgbClr val="ED1B23"/>
                        </a:solidFill>
                        <a:latin typeface="Cambria Math" panose="02040503050406030204" pitchFamily="18" charset="0"/>
                      </a:rPr>
                      <m:t>|</m:t>
                    </m:r>
                    <m:sSub>
                      <m:sSubPr>
                        <m:ctrlPr>
                          <a:rPr lang="es-MX" sz="1500" b="1">
                            <a:solidFill>
                              <a:srgbClr val="ED1B23"/>
                            </a:solidFill>
                            <a:latin typeface="Cambria Math" panose="02040503050406030204" pitchFamily="18" charset="0"/>
                          </a:rPr>
                        </m:ctrlPr>
                      </m:sSubPr>
                      <m:e>
                        <m:r>
                          <a:rPr lang="es-MX" sz="1500" b="1">
                            <a:solidFill>
                              <a:srgbClr val="ED1B23"/>
                            </a:solidFill>
                            <a:latin typeface="Cambria Math" panose="02040503050406030204" pitchFamily="18" charset="0"/>
                          </a:rPr>
                          <m:t>𝒔</m:t>
                        </m:r>
                      </m:e>
                      <m:sub>
                        <m:r>
                          <a:rPr lang="es-MX" sz="1500" b="1">
                            <a:solidFill>
                              <a:srgbClr val="ED1B23"/>
                            </a:solidFill>
                            <a:latin typeface="Cambria Math" panose="02040503050406030204" pitchFamily="18" charset="0"/>
                          </a:rPr>
                          <m:t>𝒎</m:t>
                        </m:r>
                      </m:sub>
                    </m:sSub>
                  </m:oMath>
                </a14:m>
                <a:r>
                  <a:rPr lang="es-MX" sz="1500" b="1" dirty="0">
                    <a:solidFill>
                      <a:srgbClr val="ED1B23"/>
                    </a:solidFill>
                  </a:rPr>
                  <a:t>)</a:t>
                </a:r>
              </a:p>
            </p:txBody>
          </p:sp>
        </mc:Choice>
        <mc:Fallback>
          <p:sp>
            <p:nvSpPr>
              <p:cNvPr id="6" name="CuadroTexto 5">
                <a:extLst>
                  <a:ext uri="{FF2B5EF4-FFF2-40B4-BE49-F238E27FC236}">
                    <a16:creationId xmlns:a16="http://schemas.microsoft.com/office/drawing/2014/main" id="{C017B382-09B4-4AD3-B5F6-1C6ABF9EA07D}"/>
                  </a:ext>
                </a:extLst>
              </p:cNvPr>
              <p:cNvSpPr txBox="1">
                <a:spLocks noRot="1" noChangeAspect="1" noMove="1" noResize="1" noEditPoints="1" noAdjustHandles="1" noChangeArrowheads="1" noChangeShapeType="1" noTextEdit="1"/>
              </p:cNvSpPr>
              <p:nvPr/>
            </p:nvSpPr>
            <p:spPr>
              <a:xfrm>
                <a:off x="5880996" y="3429000"/>
                <a:ext cx="666849" cy="230832"/>
              </a:xfrm>
              <a:prstGeom prst="rect">
                <a:avLst/>
              </a:prstGeom>
              <a:blipFill>
                <a:blip r:embed="rId4"/>
                <a:stretch>
                  <a:fillRect l="-11009" t="-24324" r="-16514" b="-513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6D3FB73E-ADE6-460F-9A7B-41D1F44D31B9}"/>
                  </a:ext>
                </a:extLst>
              </p:cNvPr>
              <p:cNvSpPr txBox="1"/>
              <p:nvPr/>
            </p:nvSpPr>
            <p:spPr>
              <a:xfrm>
                <a:off x="4979196" y="3429000"/>
                <a:ext cx="620363" cy="230832"/>
              </a:xfrm>
              <a:prstGeom prst="rect">
                <a:avLst/>
              </a:prstGeom>
              <a:noFill/>
            </p:spPr>
            <p:txBody>
              <a:bodyPr wrap="none" lIns="0" tIns="0" rIns="0" bIns="0" rtlCol="0">
                <a:spAutoFit/>
              </a:bodyPr>
              <a:lstStyle/>
              <a:p>
                <a14:m>
                  <m:oMath xmlns:m="http://schemas.openxmlformats.org/officeDocument/2006/math">
                    <m:r>
                      <a:rPr lang="es-MX" sz="1500" b="1">
                        <a:solidFill>
                          <a:srgbClr val="00A550"/>
                        </a:solidFill>
                        <a:latin typeface="Cambria Math" panose="02040503050406030204" pitchFamily="18" charset="0"/>
                      </a:rPr>
                      <m:t>𝒑</m:t>
                    </m:r>
                    <m:r>
                      <a:rPr lang="es-MX" sz="1500" b="1">
                        <a:solidFill>
                          <a:srgbClr val="00A550"/>
                        </a:solidFill>
                        <a:latin typeface="Cambria Math" panose="02040503050406030204" pitchFamily="18" charset="0"/>
                      </a:rPr>
                      <m:t>(</m:t>
                    </m:r>
                    <m:r>
                      <a:rPr lang="es-MX" sz="1500" b="1">
                        <a:solidFill>
                          <a:srgbClr val="00A550"/>
                        </a:solidFill>
                        <a:latin typeface="Cambria Math" panose="02040503050406030204" pitchFamily="18" charset="0"/>
                      </a:rPr>
                      <m:t>𝒓</m:t>
                    </m:r>
                    <m:r>
                      <a:rPr lang="es-MX" sz="1500" b="1">
                        <a:solidFill>
                          <a:srgbClr val="00A550"/>
                        </a:solidFill>
                        <a:latin typeface="Cambria Math" panose="02040503050406030204" pitchFamily="18" charset="0"/>
                      </a:rPr>
                      <m:t>|</m:t>
                    </m:r>
                    <m:sSub>
                      <m:sSubPr>
                        <m:ctrlPr>
                          <a:rPr lang="es-MX" sz="1500" b="1">
                            <a:solidFill>
                              <a:srgbClr val="00A550"/>
                            </a:solidFill>
                            <a:latin typeface="Cambria Math" panose="02040503050406030204" pitchFamily="18" charset="0"/>
                          </a:rPr>
                        </m:ctrlPr>
                      </m:sSubPr>
                      <m:e>
                        <m:r>
                          <a:rPr lang="es-MX" sz="1500" b="1">
                            <a:solidFill>
                              <a:srgbClr val="00A550"/>
                            </a:solidFill>
                            <a:latin typeface="Cambria Math" panose="02040503050406030204" pitchFamily="18" charset="0"/>
                          </a:rPr>
                          <m:t>𝒔</m:t>
                        </m:r>
                      </m:e>
                      <m:sub>
                        <m:r>
                          <a:rPr lang="es-MX" sz="1500" b="1">
                            <a:solidFill>
                              <a:srgbClr val="00A550"/>
                            </a:solidFill>
                            <a:latin typeface="Cambria Math" panose="02040503050406030204" pitchFamily="18" charset="0"/>
                          </a:rPr>
                          <m:t>𝟐</m:t>
                        </m:r>
                      </m:sub>
                    </m:sSub>
                  </m:oMath>
                </a14:m>
                <a:r>
                  <a:rPr lang="es-MX" sz="1500" b="1" dirty="0">
                    <a:solidFill>
                      <a:srgbClr val="00A550"/>
                    </a:solidFill>
                  </a:rPr>
                  <a:t>)</a:t>
                </a:r>
              </a:p>
            </p:txBody>
          </p:sp>
        </mc:Choice>
        <mc:Fallback>
          <p:sp>
            <p:nvSpPr>
              <p:cNvPr id="8" name="CuadroTexto 7">
                <a:extLst>
                  <a:ext uri="{FF2B5EF4-FFF2-40B4-BE49-F238E27FC236}">
                    <a16:creationId xmlns:a16="http://schemas.microsoft.com/office/drawing/2014/main" id="{6D3FB73E-ADE6-460F-9A7B-41D1F44D31B9}"/>
                  </a:ext>
                </a:extLst>
              </p:cNvPr>
              <p:cNvSpPr txBox="1">
                <a:spLocks noRot="1" noChangeAspect="1" noMove="1" noResize="1" noEditPoints="1" noAdjustHandles="1" noChangeArrowheads="1" noChangeShapeType="1" noTextEdit="1"/>
              </p:cNvSpPr>
              <p:nvPr/>
            </p:nvSpPr>
            <p:spPr>
              <a:xfrm>
                <a:off x="4979196" y="3429000"/>
                <a:ext cx="620363" cy="230832"/>
              </a:xfrm>
              <a:prstGeom prst="rect">
                <a:avLst/>
              </a:prstGeom>
              <a:blipFill>
                <a:blip r:embed="rId5"/>
                <a:stretch>
                  <a:fillRect l="-11765" t="-24324" r="-16667" b="-51351"/>
                </a:stretch>
              </a:blipFill>
            </p:spPr>
            <p:txBody>
              <a:bodyPr/>
              <a:lstStyle/>
              <a:p>
                <a:r>
                  <a:rPr lang="en-US">
                    <a:noFill/>
                  </a:rPr>
                  <a:t> </a:t>
                </a:r>
              </a:p>
            </p:txBody>
          </p:sp>
        </mc:Fallback>
      </mc:AlternateContent>
      <p:graphicFrame>
        <p:nvGraphicFramePr>
          <p:cNvPr id="9" name="Objeto 8">
            <a:extLst>
              <a:ext uri="{FF2B5EF4-FFF2-40B4-BE49-F238E27FC236}">
                <a16:creationId xmlns:a16="http://schemas.microsoft.com/office/drawing/2014/main" id="{6CC19347-D1F5-44B7-8AFD-F3CDC3A2F9D3}"/>
              </a:ext>
            </a:extLst>
          </p:cNvPr>
          <p:cNvGraphicFramePr>
            <a:graphicFrameLocks noChangeAspect="1"/>
          </p:cNvGraphicFramePr>
          <p:nvPr/>
        </p:nvGraphicFramePr>
        <p:xfrm>
          <a:off x="1926779" y="1860067"/>
          <a:ext cx="4146883" cy="1568933"/>
        </p:xfrm>
        <a:graphic>
          <a:graphicData uri="http://schemas.openxmlformats.org/presentationml/2006/ole">
            <mc:AlternateContent xmlns:mc="http://schemas.openxmlformats.org/markup-compatibility/2006">
              <mc:Choice xmlns:v="urn:schemas-microsoft-com:vml" Requires="v">
                <p:oleObj spid="_x0000_s448563" name="CorelDRAW" r:id="rId6" imgW="2257283" imgH="854446" progId="CorelDraw.Graphic.17">
                  <p:embed/>
                </p:oleObj>
              </mc:Choice>
              <mc:Fallback>
                <p:oleObj name="CorelDRAW" r:id="rId6" imgW="2257283" imgH="854446" progId="CorelDraw.Graphic.17">
                  <p:embed/>
                  <p:pic>
                    <p:nvPicPr>
                      <p:cNvPr id="9" name="Objeto 8">
                        <a:extLst>
                          <a:ext uri="{FF2B5EF4-FFF2-40B4-BE49-F238E27FC236}">
                            <a16:creationId xmlns:a16="http://schemas.microsoft.com/office/drawing/2014/main" id="{6CC19347-D1F5-44B7-8AFD-F3CDC3A2F9D3}"/>
                          </a:ext>
                        </a:extLst>
                      </p:cNvPr>
                      <p:cNvPicPr/>
                      <p:nvPr/>
                    </p:nvPicPr>
                    <p:blipFill>
                      <a:blip r:embed="rId7"/>
                      <a:stretch>
                        <a:fillRect/>
                      </a:stretch>
                    </p:blipFill>
                    <p:spPr>
                      <a:xfrm>
                        <a:off x="1926779" y="1860067"/>
                        <a:ext cx="4146883" cy="156893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D844EA22-2CF9-45BA-941D-568AC8DA5844}"/>
                  </a:ext>
                </a:extLst>
              </p:cNvPr>
              <p:cNvSpPr txBox="1"/>
              <p:nvPr/>
            </p:nvSpPr>
            <p:spPr>
              <a:xfrm>
                <a:off x="1747883" y="2436784"/>
                <a:ext cx="12727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900">
                              <a:latin typeface="Cambria Math" panose="02040503050406030204" pitchFamily="18" charset="0"/>
                            </a:rPr>
                          </m:ctrlPr>
                        </m:sSubPr>
                        <m:e>
                          <m:r>
                            <a:rPr lang="es-MX" sz="900">
                              <a:latin typeface="Cambria Math" panose="02040503050406030204" pitchFamily="18" charset="0"/>
                            </a:rPr>
                            <m:t>𝑟</m:t>
                          </m:r>
                        </m:e>
                        <m:sub>
                          <m:r>
                            <a:rPr lang="es-MX" sz="900">
                              <a:latin typeface="Cambria Math" panose="02040503050406030204" pitchFamily="18" charset="0"/>
                            </a:rPr>
                            <m:t>1</m:t>
                          </m:r>
                        </m:sub>
                      </m:sSub>
                    </m:oMath>
                  </m:oMathPara>
                </a14:m>
                <a:endParaRPr lang="es-MX" sz="900" dirty="0"/>
              </a:p>
            </p:txBody>
          </p:sp>
        </mc:Choice>
        <mc:Fallback>
          <p:sp>
            <p:nvSpPr>
              <p:cNvPr id="10" name="CuadroTexto 9">
                <a:extLst>
                  <a:ext uri="{FF2B5EF4-FFF2-40B4-BE49-F238E27FC236}">
                    <a16:creationId xmlns:a16="http://schemas.microsoft.com/office/drawing/2014/main" id="{D844EA22-2CF9-45BA-941D-568AC8DA5844}"/>
                  </a:ext>
                </a:extLst>
              </p:cNvPr>
              <p:cNvSpPr txBox="1">
                <a:spLocks noRot="1" noChangeAspect="1" noMove="1" noResize="1" noEditPoints="1" noAdjustHandles="1" noChangeArrowheads="1" noChangeShapeType="1" noTextEdit="1"/>
              </p:cNvSpPr>
              <p:nvPr/>
            </p:nvSpPr>
            <p:spPr>
              <a:xfrm>
                <a:off x="1747883" y="2436784"/>
                <a:ext cx="127279" cy="138499"/>
              </a:xfrm>
              <a:prstGeom prst="rect">
                <a:avLst/>
              </a:prstGeom>
              <a:blipFill>
                <a:blip r:embed="rId8"/>
                <a:stretch>
                  <a:fillRect l="-9524" r="-9524"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33A99C45-4163-4F7D-82E6-8A01483C919A}"/>
                  </a:ext>
                </a:extLst>
              </p:cNvPr>
              <p:cNvSpPr txBox="1"/>
              <p:nvPr/>
            </p:nvSpPr>
            <p:spPr>
              <a:xfrm>
                <a:off x="2071915" y="2612096"/>
                <a:ext cx="129972"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900">
                              <a:latin typeface="Cambria Math" panose="02040503050406030204" pitchFamily="18" charset="0"/>
                            </a:rPr>
                          </m:ctrlPr>
                        </m:sSubPr>
                        <m:e>
                          <m:r>
                            <a:rPr lang="es-MX" sz="900">
                              <a:latin typeface="Cambria Math" panose="02040503050406030204" pitchFamily="18" charset="0"/>
                            </a:rPr>
                            <m:t>𝑟</m:t>
                          </m:r>
                        </m:e>
                        <m:sub>
                          <m:r>
                            <a:rPr lang="es-MX" sz="900">
                              <a:latin typeface="Cambria Math" panose="02040503050406030204" pitchFamily="18" charset="0"/>
                            </a:rPr>
                            <m:t>2</m:t>
                          </m:r>
                        </m:sub>
                      </m:sSub>
                    </m:oMath>
                  </m:oMathPara>
                </a14:m>
                <a:endParaRPr lang="es-MX" sz="900" dirty="0"/>
              </a:p>
            </p:txBody>
          </p:sp>
        </mc:Choice>
        <mc:Fallback>
          <p:sp>
            <p:nvSpPr>
              <p:cNvPr id="11" name="CuadroTexto 10">
                <a:extLst>
                  <a:ext uri="{FF2B5EF4-FFF2-40B4-BE49-F238E27FC236}">
                    <a16:creationId xmlns:a16="http://schemas.microsoft.com/office/drawing/2014/main" id="{33A99C45-4163-4F7D-82E6-8A01483C919A}"/>
                  </a:ext>
                </a:extLst>
              </p:cNvPr>
              <p:cNvSpPr txBox="1">
                <a:spLocks noRot="1" noChangeAspect="1" noMove="1" noResize="1" noEditPoints="1" noAdjustHandles="1" noChangeArrowheads="1" noChangeShapeType="1" noTextEdit="1"/>
              </p:cNvSpPr>
              <p:nvPr/>
            </p:nvSpPr>
            <p:spPr>
              <a:xfrm>
                <a:off x="2071915" y="2612096"/>
                <a:ext cx="129972" cy="138499"/>
              </a:xfrm>
              <a:prstGeom prst="rect">
                <a:avLst/>
              </a:prstGeom>
              <a:blipFill>
                <a:blip r:embed="rId9"/>
                <a:stretch>
                  <a:fillRect l="-9524" r="-9524"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D024CA41-5A5A-42FB-9210-4B30BD666A02}"/>
                  </a:ext>
                </a:extLst>
              </p:cNvPr>
              <p:cNvSpPr txBox="1"/>
              <p:nvPr/>
            </p:nvSpPr>
            <p:spPr>
              <a:xfrm>
                <a:off x="3621286" y="3269031"/>
                <a:ext cx="13131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900">
                              <a:latin typeface="Cambria Math" panose="02040503050406030204" pitchFamily="18" charset="0"/>
                            </a:rPr>
                          </m:ctrlPr>
                        </m:sSubPr>
                        <m:e>
                          <m:r>
                            <a:rPr lang="es-MX" sz="900">
                              <a:latin typeface="Cambria Math" panose="02040503050406030204" pitchFamily="18" charset="0"/>
                            </a:rPr>
                            <m:t>𝑟</m:t>
                          </m:r>
                        </m:e>
                        <m:sub>
                          <m:r>
                            <a:rPr lang="es-MX" sz="900">
                              <a:latin typeface="Cambria Math" panose="02040503050406030204" pitchFamily="18" charset="0"/>
                            </a:rPr>
                            <m:t>𝑛</m:t>
                          </m:r>
                        </m:sub>
                      </m:sSub>
                    </m:oMath>
                  </m:oMathPara>
                </a14:m>
                <a:endParaRPr lang="es-MX" sz="900" dirty="0"/>
              </a:p>
            </p:txBody>
          </p:sp>
        </mc:Choice>
        <mc:Fallback>
          <p:sp>
            <p:nvSpPr>
              <p:cNvPr id="12" name="CuadroTexto 11">
                <a:extLst>
                  <a:ext uri="{FF2B5EF4-FFF2-40B4-BE49-F238E27FC236}">
                    <a16:creationId xmlns:a16="http://schemas.microsoft.com/office/drawing/2014/main" id="{D024CA41-5A5A-42FB-9210-4B30BD666A02}"/>
                  </a:ext>
                </a:extLst>
              </p:cNvPr>
              <p:cNvSpPr txBox="1">
                <a:spLocks noRot="1" noChangeAspect="1" noMove="1" noResize="1" noEditPoints="1" noAdjustHandles="1" noChangeArrowheads="1" noChangeShapeType="1" noTextEdit="1"/>
              </p:cNvSpPr>
              <p:nvPr/>
            </p:nvSpPr>
            <p:spPr>
              <a:xfrm>
                <a:off x="3621286" y="3269031"/>
                <a:ext cx="131318" cy="138499"/>
              </a:xfrm>
              <a:prstGeom prst="rect">
                <a:avLst/>
              </a:prstGeom>
              <a:blipFill>
                <a:blip r:embed="rId10"/>
                <a:stretch>
                  <a:fillRect l="-9091" b="-13043"/>
                </a:stretch>
              </a:blipFill>
            </p:spPr>
            <p:txBody>
              <a:bodyPr/>
              <a:lstStyle/>
              <a:p>
                <a:r>
                  <a:rPr lang="en-US">
                    <a:noFill/>
                  </a:rPr>
                  <a:t> </a:t>
                </a:r>
              </a:p>
            </p:txBody>
          </p:sp>
        </mc:Fallback>
      </mc:AlternateContent>
      <p:sp>
        <p:nvSpPr>
          <p:cNvPr id="14" name="Rectángulo 13">
            <a:extLst>
              <a:ext uri="{FF2B5EF4-FFF2-40B4-BE49-F238E27FC236}">
                <a16:creationId xmlns:a16="http://schemas.microsoft.com/office/drawing/2014/main" id="{8536473F-F2A0-42AE-B3E3-E835DA442320}"/>
              </a:ext>
            </a:extLst>
          </p:cNvPr>
          <p:cNvSpPr/>
          <p:nvPr/>
        </p:nvSpPr>
        <p:spPr>
          <a:xfrm>
            <a:off x="3426818" y="3996314"/>
            <a:ext cx="2058577" cy="369332"/>
          </a:xfrm>
          <a:prstGeom prst="rect">
            <a:avLst/>
          </a:prstGeom>
        </p:spPr>
        <p:txBody>
          <a:bodyPr wrap="none">
            <a:spAutoFit/>
          </a:bodyPr>
          <a:lstStyle/>
          <a:p>
            <a:r>
              <a:rPr lang="en-US" sz="1800" dirty="0"/>
              <a:t>Joint probability </a:t>
            </a:r>
            <a:endParaRPr lang="es-MX" sz="1800" dirty="0"/>
          </a:p>
        </p:txBody>
      </p:sp>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81FA4A67-12FD-4397-8FC4-FDEAA1D13753}"/>
                  </a:ext>
                </a:extLst>
              </p:cNvPr>
              <p:cNvSpPr txBox="1"/>
              <p:nvPr/>
            </p:nvSpPr>
            <p:spPr>
              <a:xfrm>
                <a:off x="2808836" y="4679044"/>
                <a:ext cx="2953437" cy="695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800">
                          <a:latin typeface="Cambria Math" panose="02040503050406030204" pitchFamily="18" charset="0"/>
                        </a:rPr>
                        <m:t>𝑝</m:t>
                      </m:r>
                      <m:d>
                        <m:dPr>
                          <m:ctrlPr>
                            <a:rPr lang="es-MX"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𝑟</m:t>
                              </m:r>
                            </m:e>
                            <m:sub>
                              <m:r>
                                <a:rPr lang="es-MX" sz="1800">
                                  <a:latin typeface="Cambria Math" panose="02040503050406030204" pitchFamily="18" charset="0"/>
                                </a:rPr>
                                <m:t>𝑖</m:t>
                              </m:r>
                            </m:sub>
                          </m:sSub>
                          <m:r>
                            <a:rPr lang="es-MX" sz="1800">
                              <a:latin typeface="Cambria Math" panose="02040503050406030204" pitchFamily="18" charset="0"/>
                            </a:rPr>
                            <m:t>,</m:t>
                          </m:r>
                          <m:sSub>
                            <m:sSubPr>
                              <m:ctrlPr>
                                <a:rPr lang="es-MX" sz="1800">
                                  <a:latin typeface="Cambria Math" panose="02040503050406030204" pitchFamily="18" charset="0"/>
                                </a:rPr>
                              </m:ctrlPr>
                            </m:sSubPr>
                            <m:e>
                              <m:r>
                                <a:rPr lang="es-MX" sz="1800">
                                  <a:latin typeface="Cambria Math" panose="02040503050406030204" pitchFamily="18" charset="0"/>
                                </a:rPr>
                                <m:t>𝑠</m:t>
                              </m:r>
                            </m:e>
                            <m:sub>
                              <m:r>
                                <a:rPr lang="es-MX" sz="1800">
                                  <a:latin typeface="Cambria Math" panose="02040503050406030204" pitchFamily="18" charset="0"/>
                                </a:rPr>
                                <m:t>𝑗</m:t>
                              </m:r>
                            </m:sub>
                          </m:sSub>
                        </m:e>
                      </m:d>
                      <m:r>
                        <a:rPr lang="es-MX" sz="1800">
                          <a:latin typeface="Cambria Math" panose="02040503050406030204" pitchFamily="18" charset="0"/>
                        </a:rPr>
                        <m:t>=</m:t>
                      </m:r>
                      <m:f>
                        <m:fPr>
                          <m:ctrlPr>
                            <a:rPr lang="es-MX" sz="1800">
                              <a:latin typeface="Cambria Math" panose="02040503050406030204" pitchFamily="18" charset="0"/>
                            </a:rPr>
                          </m:ctrlPr>
                        </m:fPr>
                        <m:num>
                          <m:r>
                            <a:rPr lang="es-MX" sz="1800">
                              <a:latin typeface="Cambria Math" panose="02040503050406030204" pitchFamily="18" charset="0"/>
                            </a:rPr>
                            <m:t>𝑝</m:t>
                          </m:r>
                          <m:d>
                            <m:dPr>
                              <m:ctrlPr>
                                <a:rPr lang="es-MX"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𝑟</m:t>
                                  </m:r>
                                </m:e>
                                <m:sub>
                                  <m:r>
                                    <a:rPr lang="es-MX" sz="1800">
                                      <a:latin typeface="Cambria Math" panose="02040503050406030204" pitchFamily="18" charset="0"/>
                                    </a:rPr>
                                    <m:t>𝑖</m:t>
                                  </m:r>
                                </m:sub>
                              </m:sSub>
                              <m:r>
                                <a:rPr lang="es-MX" sz="1800">
                                  <a:latin typeface="Cambria Math" panose="02040503050406030204" pitchFamily="18" charset="0"/>
                                </a:rPr>
                                <m:t>|</m:t>
                              </m:r>
                              <m:sSub>
                                <m:sSubPr>
                                  <m:ctrlPr>
                                    <a:rPr lang="es-MX" sz="1800">
                                      <a:latin typeface="Cambria Math" panose="02040503050406030204" pitchFamily="18" charset="0"/>
                                    </a:rPr>
                                  </m:ctrlPr>
                                </m:sSubPr>
                                <m:e>
                                  <m:r>
                                    <a:rPr lang="es-MX" sz="1800">
                                      <a:latin typeface="Cambria Math" panose="02040503050406030204" pitchFamily="18" charset="0"/>
                                    </a:rPr>
                                    <m:t>𝑠</m:t>
                                  </m:r>
                                </m:e>
                                <m:sub>
                                  <m:r>
                                    <a:rPr lang="es-MX" sz="1800">
                                      <a:latin typeface="Cambria Math" panose="02040503050406030204" pitchFamily="18" charset="0"/>
                                    </a:rPr>
                                    <m:t>𝑗</m:t>
                                  </m:r>
                                </m:sub>
                              </m:sSub>
                            </m:e>
                          </m:d>
                        </m:num>
                        <m:den>
                          <m:nary>
                            <m:naryPr>
                              <m:chr m:val="∑"/>
                              <m:ctrlPr>
                                <a:rPr lang="es-MX" sz="1800">
                                  <a:latin typeface="Cambria Math" panose="02040503050406030204" pitchFamily="18" charset="0"/>
                                </a:rPr>
                              </m:ctrlPr>
                            </m:naryPr>
                            <m:sub>
                              <m:r>
                                <m:rPr>
                                  <m:brk m:alnAt="23"/>
                                </m:rPr>
                                <a:rPr lang="es-MX" sz="1800">
                                  <a:latin typeface="Cambria Math" panose="02040503050406030204" pitchFamily="18" charset="0"/>
                                </a:rPr>
                                <m:t>𝑖</m:t>
                              </m:r>
                              <m:r>
                                <a:rPr lang="es-MX" sz="1800">
                                  <a:latin typeface="Cambria Math" panose="02040503050406030204" pitchFamily="18" charset="0"/>
                                </a:rPr>
                                <m:t>=1</m:t>
                              </m:r>
                            </m:sub>
                            <m:sup>
                              <m:r>
                                <a:rPr lang="es-MX" sz="1800">
                                  <a:latin typeface="Cambria Math" panose="02040503050406030204" pitchFamily="18" charset="0"/>
                                </a:rPr>
                                <m:t>𝑛</m:t>
                              </m:r>
                            </m:sup>
                            <m:e>
                              <m:nary>
                                <m:naryPr>
                                  <m:chr m:val="∑"/>
                                  <m:ctrlPr>
                                    <a:rPr lang="es-MX" sz="1800">
                                      <a:latin typeface="Cambria Math" panose="02040503050406030204" pitchFamily="18" charset="0"/>
                                    </a:rPr>
                                  </m:ctrlPr>
                                </m:naryPr>
                                <m:sub>
                                  <m:r>
                                    <m:rPr>
                                      <m:brk m:alnAt="23"/>
                                    </m:rPr>
                                    <a:rPr lang="es-MX" sz="1800">
                                      <a:latin typeface="Cambria Math" panose="02040503050406030204" pitchFamily="18" charset="0"/>
                                    </a:rPr>
                                    <m:t>𝑗</m:t>
                                  </m:r>
                                  <m:r>
                                    <a:rPr lang="es-MX" sz="1800">
                                      <a:latin typeface="Cambria Math" panose="02040503050406030204" pitchFamily="18" charset="0"/>
                                    </a:rPr>
                                    <m:t>=1</m:t>
                                  </m:r>
                                </m:sub>
                                <m:sup>
                                  <m:r>
                                    <a:rPr lang="es-MX" sz="1800">
                                      <a:latin typeface="Cambria Math" panose="02040503050406030204" pitchFamily="18" charset="0"/>
                                    </a:rPr>
                                    <m:t>𝑚</m:t>
                                  </m:r>
                                </m:sup>
                                <m:e>
                                  <m:r>
                                    <a:rPr lang="es-MX" sz="1800">
                                      <a:latin typeface="Cambria Math" panose="02040503050406030204" pitchFamily="18" charset="0"/>
                                    </a:rPr>
                                    <m:t>𝑝</m:t>
                                  </m:r>
                                  <m:d>
                                    <m:dPr>
                                      <m:ctrlPr>
                                        <a:rPr lang="es-MX"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𝑟</m:t>
                                          </m:r>
                                        </m:e>
                                        <m:sub>
                                          <m:r>
                                            <a:rPr lang="es-MX" sz="1800">
                                              <a:latin typeface="Cambria Math" panose="02040503050406030204" pitchFamily="18" charset="0"/>
                                            </a:rPr>
                                            <m:t>𝑖</m:t>
                                          </m:r>
                                        </m:sub>
                                      </m:sSub>
                                      <m:r>
                                        <a:rPr lang="es-MX" sz="1800">
                                          <a:latin typeface="Cambria Math" panose="02040503050406030204" pitchFamily="18" charset="0"/>
                                        </a:rPr>
                                        <m:t>|</m:t>
                                      </m:r>
                                      <m:sSub>
                                        <m:sSubPr>
                                          <m:ctrlPr>
                                            <a:rPr lang="es-MX" sz="1800">
                                              <a:latin typeface="Cambria Math" panose="02040503050406030204" pitchFamily="18" charset="0"/>
                                            </a:rPr>
                                          </m:ctrlPr>
                                        </m:sSubPr>
                                        <m:e>
                                          <m:r>
                                            <a:rPr lang="es-MX" sz="1800">
                                              <a:latin typeface="Cambria Math" panose="02040503050406030204" pitchFamily="18" charset="0"/>
                                            </a:rPr>
                                            <m:t>𝑠</m:t>
                                          </m:r>
                                        </m:e>
                                        <m:sub>
                                          <m:r>
                                            <a:rPr lang="es-MX" sz="1800">
                                              <a:latin typeface="Cambria Math" panose="02040503050406030204" pitchFamily="18" charset="0"/>
                                            </a:rPr>
                                            <m:t>𝑗</m:t>
                                          </m:r>
                                        </m:sub>
                                      </m:sSub>
                                    </m:e>
                                  </m:d>
                                </m:e>
                              </m:nary>
                            </m:e>
                          </m:nary>
                        </m:den>
                      </m:f>
                    </m:oMath>
                  </m:oMathPara>
                </a14:m>
                <a:endParaRPr lang="es-MX" sz="1800" dirty="0"/>
              </a:p>
            </p:txBody>
          </p:sp>
        </mc:Choice>
        <mc:Fallback>
          <p:sp>
            <p:nvSpPr>
              <p:cNvPr id="15" name="CuadroTexto 14">
                <a:extLst>
                  <a:ext uri="{FF2B5EF4-FFF2-40B4-BE49-F238E27FC236}">
                    <a16:creationId xmlns:a16="http://schemas.microsoft.com/office/drawing/2014/main" id="{81FA4A67-12FD-4397-8FC4-FDEAA1D13753}"/>
                  </a:ext>
                </a:extLst>
              </p:cNvPr>
              <p:cNvSpPr txBox="1">
                <a:spLocks noRot="1" noChangeAspect="1" noMove="1" noResize="1" noEditPoints="1" noAdjustHandles="1" noChangeArrowheads="1" noChangeShapeType="1" noTextEdit="1"/>
              </p:cNvSpPr>
              <p:nvPr/>
            </p:nvSpPr>
            <p:spPr>
              <a:xfrm>
                <a:off x="2808836" y="4679044"/>
                <a:ext cx="2953437" cy="695511"/>
              </a:xfrm>
              <a:prstGeom prst="rect">
                <a:avLst/>
              </a:prstGeom>
              <a:blipFill>
                <a:blip r:embed="rId11"/>
                <a:stretch>
                  <a:fillRect/>
                </a:stretch>
              </a:blipFill>
            </p:spPr>
            <p:txBody>
              <a:bodyPr/>
              <a:lstStyle/>
              <a:p>
                <a:r>
                  <a:rPr lang="en-US">
                    <a:noFill/>
                  </a:rPr>
                  <a:t> </a:t>
                </a:r>
              </a:p>
            </p:txBody>
          </p:sp>
        </mc:Fallback>
      </mc:AlternateContent>
      <p:sp>
        <p:nvSpPr>
          <p:cNvPr id="16" name="CuadroTexto 15">
            <a:extLst>
              <a:ext uri="{FF2B5EF4-FFF2-40B4-BE49-F238E27FC236}">
                <a16:creationId xmlns:a16="http://schemas.microsoft.com/office/drawing/2014/main" id="{1D2D15C4-8B7C-4C4B-8DEA-92036C5E1999}"/>
              </a:ext>
            </a:extLst>
          </p:cNvPr>
          <p:cNvSpPr txBox="1"/>
          <p:nvPr/>
        </p:nvSpPr>
        <p:spPr>
          <a:xfrm>
            <a:off x="6218302" y="4018550"/>
            <a:ext cx="2592376" cy="369332"/>
          </a:xfrm>
          <a:prstGeom prst="rect">
            <a:avLst/>
          </a:prstGeom>
          <a:noFill/>
        </p:spPr>
        <p:txBody>
          <a:bodyPr wrap="none" rtlCol="0">
            <a:spAutoFit/>
          </a:bodyPr>
          <a:lstStyle/>
          <a:p>
            <a:r>
              <a:rPr lang="en-US" sz="1800" dirty="0"/>
              <a:t>Marginal probabilities </a:t>
            </a:r>
          </a:p>
        </p:txBody>
      </p:sp>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60535E64-A252-46BB-A78F-7F2B5D886429}"/>
                  </a:ext>
                </a:extLst>
              </p:cNvPr>
              <p:cNvSpPr txBox="1"/>
              <p:nvPr/>
            </p:nvSpPr>
            <p:spPr>
              <a:xfrm>
                <a:off x="6383564" y="4638720"/>
                <a:ext cx="1953996"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𝑝</m:t>
                      </m:r>
                      <m:d>
                        <m:dPr>
                          <m:ctrlPr>
                            <a:rPr lang="en-US"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𝑟</m:t>
                              </m:r>
                            </m:e>
                            <m:sub>
                              <m:r>
                                <a:rPr lang="es-MX" sz="1800">
                                  <a:latin typeface="Cambria Math" panose="02040503050406030204" pitchFamily="18" charset="0"/>
                                </a:rPr>
                                <m:t>𝑖</m:t>
                              </m:r>
                            </m:sub>
                          </m:sSub>
                        </m:e>
                      </m:d>
                      <m:r>
                        <a:rPr lang="en-US" sz="1800">
                          <a:latin typeface="Cambria Math" panose="02040503050406030204" pitchFamily="18" charset="0"/>
                        </a:rPr>
                        <m:t>=</m:t>
                      </m:r>
                      <m:nary>
                        <m:naryPr>
                          <m:chr m:val="∑"/>
                          <m:ctrlPr>
                            <a:rPr lang="en-US" sz="1800">
                              <a:latin typeface="Cambria Math" panose="02040503050406030204" pitchFamily="18" charset="0"/>
                            </a:rPr>
                          </m:ctrlPr>
                        </m:naryPr>
                        <m:sub>
                          <m:r>
                            <m:rPr>
                              <m:brk m:alnAt="23"/>
                            </m:rPr>
                            <a:rPr lang="es-MX" sz="1800">
                              <a:latin typeface="Cambria Math" panose="02040503050406030204" pitchFamily="18" charset="0"/>
                            </a:rPr>
                            <m:t>𝑗</m:t>
                          </m:r>
                          <m:r>
                            <a:rPr lang="es-MX" sz="1800">
                              <a:latin typeface="Cambria Math" panose="02040503050406030204" pitchFamily="18" charset="0"/>
                            </a:rPr>
                            <m:t>=1</m:t>
                          </m:r>
                        </m:sub>
                        <m:sup>
                          <m:r>
                            <a:rPr lang="es-MX" sz="1800">
                              <a:latin typeface="Cambria Math" panose="02040503050406030204" pitchFamily="18" charset="0"/>
                            </a:rPr>
                            <m:t>𝑚</m:t>
                          </m:r>
                        </m:sup>
                        <m:e>
                          <m:r>
                            <a:rPr lang="es-MX" sz="1800">
                              <a:latin typeface="Cambria Math" panose="02040503050406030204" pitchFamily="18" charset="0"/>
                            </a:rPr>
                            <m:t>𝑝</m:t>
                          </m:r>
                          <m:d>
                            <m:dPr>
                              <m:ctrlPr>
                                <a:rPr lang="es-MX"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𝑟</m:t>
                                  </m:r>
                                </m:e>
                                <m:sub>
                                  <m:r>
                                    <a:rPr lang="es-MX" sz="1800">
                                      <a:latin typeface="Cambria Math" panose="02040503050406030204" pitchFamily="18" charset="0"/>
                                    </a:rPr>
                                    <m:t>𝑖</m:t>
                                  </m:r>
                                </m:sub>
                              </m:sSub>
                              <m:r>
                                <a:rPr lang="es-MX" sz="1800">
                                  <a:latin typeface="Cambria Math" panose="02040503050406030204" pitchFamily="18" charset="0"/>
                                </a:rPr>
                                <m:t>,</m:t>
                              </m:r>
                              <m:sSub>
                                <m:sSubPr>
                                  <m:ctrlPr>
                                    <a:rPr lang="es-MX" sz="1800">
                                      <a:latin typeface="Cambria Math" panose="02040503050406030204" pitchFamily="18" charset="0"/>
                                    </a:rPr>
                                  </m:ctrlPr>
                                </m:sSubPr>
                                <m:e>
                                  <m:r>
                                    <a:rPr lang="es-MX" sz="1800">
                                      <a:latin typeface="Cambria Math" panose="02040503050406030204" pitchFamily="18" charset="0"/>
                                    </a:rPr>
                                    <m:t>𝑠</m:t>
                                  </m:r>
                                </m:e>
                                <m:sub>
                                  <m:r>
                                    <a:rPr lang="es-MX" sz="1800">
                                      <a:latin typeface="Cambria Math" panose="02040503050406030204" pitchFamily="18" charset="0"/>
                                    </a:rPr>
                                    <m:t>𝑗</m:t>
                                  </m:r>
                                </m:sub>
                              </m:sSub>
                            </m:e>
                          </m:d>
                        </m:e>
                      </m:nary>
                    </m:oMath>
                  </m:oMathPara>
                </a14:m>
                <a:endParaRPr lang="en-US" sz="1800" dirty="0"/>
              </a:p>
            </p:txBody>
          </p:sp>
        </mc:Choice>
        <mc:Fallback>
          <p:sp>
            <p:nvSpPr>
              <p:cNvPr id="17" name="CuadroTexto 16">
                <a:extLst>
                  <a:ext uri="{FF2B5EF4-FFF2-40B4-BE49-F238E27FC236}">
                    <a16:creationId xmlns:a16="http://schemas.microsoft.com/office/drawing/2014/main" id="{60535E64-A252-46BB-A78F-7F2B5D886429}"/>
                  </a:ext>
                </a:extLst>
              </p:cNvPr>
              <p:cNvSpPr txBox="1">
                <a:spLocks noRot="1" noChangeAspect="1" noMove="1" noResize="1" noEditPoints="1" noAdjustHandles="1" noChangeArrowheads="1" noChangeShapeType="1" noTextEdit="1"/>
              </p:cNvSpPr>
              <p:nvPr/>
            </p:nvSpPr>
            <p:spPr>
              <a:xfrm>
                <a:off x="6383564" y="4638720"/>
                <a:ext cx="1953996" cy="787523"/>
              </a:xfrm>
              <a:prstGeom prst="rect">
                <a:avLst/>
              </a:prstGeom>
              <a:blipFill>
                <a:blip r:embed="rId12"/>
                <a:stretch>
                  <a:fillRect/>
                </a:stretch>
              </a:blipFill>
            </p:spPr>
            <p:txBody>
              <a:bodyPr/>
              <a:lstStyle/>
              <a:p>
                <a:r>
                  <a:rPr lang="en-US">
                    <a:noFill/>
                  </a:rPr>
                  <a:t> </a:t>
                </a:r>
              </a:p>
            </p:txBody>
          </p:sp>
        </mc:Fallback>
      </mc:AlternateContent>
      <p:sp>
        <p:nvSpPr>
          <p:cNvPr id="19" name="Rectángulo 18">
            <a:extLst>
              <a:ext uri="{FF2B5EF4-FFF2-40B4-BE49-F238E27FC236}">
                <a16:creationId xmlns:a16="http://schemas.microsoft.com/office/drawing/2014/main" id="{E4688D1F-66A7-4C87-938A-9B3A34F1BAF2}"/>
              </a:ext>
            </a:extLst>
          </p:cNvPr>
          <p:cNvSpPr/>
          <p:nvPr/>
        </p:nvSpPr>
        <p:spPr>
          <a:xfrm>
            <a:off x="624754" y="3979212"/>
            <a:ext cx="2016899" cy="369332"/>
          </a:xfrm>
          <a:prstGeom prst="rect">
            <a:avLst/>
          </a:prstGeom>
        </p:spPr>
        <p:txBody>
          <a:bodyPr wrap="none">
            <a:spAutoFit/>
          </a:bodyPr>
          <a:lstStyle/>
          <a:p>
            <a:r>
              <a:rPr lang="en-US" sz="1800" dirty="0"/>
              <a:t>Prior probability </a:t>
            </a:r>
            <a:endParaRPr lang="es-MX" sz="1800" dirty="0"/>
          </a:p>
        </p:txBody>
      </p:sp>
      <mc:AlternateContent xmlns:mc="http://schemas.openxmlformats.org/markup-compatibility/2006">
        <mc:Choice xmlns:a14="http://schemas.microsoft.com/office/drawing/2010/main" Requires="a14">
          <p:sp>
            <p:nvSpPr>
              <p:cNvPr id="22" name="CuadroTexto 21">
                <a:extLst>
                  <a:ext uri="{FF2B5EF4-FFF2-40B4-BE49-F238E27FC236}">
                    <a16:creationId xmlns:a16="http://schemas.microsoft.com/office/drawing/2014/main" id="{FADD3CD4-23E9-4037-83B2-79BAAB7E61DE}"/>
                  </a:ext>
                </a:extLst>
              </p:cNvPr>
              <p:cNvSpPr txBox="1"/>
              <p:nvPr/>
            </p:nvSpPr>
            <p:spPr>
              <a:xfrm>
                <a:off x="824714" y="4773179"/>
                <a:ext cx="1081771"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800">
                          <a:latin typeface="Cambria Math" panose="02040503050406030204" pitchFamily="18" charset="0"/>
                        </a:rPr>
                        <m:t>𝑝</m:t>
                      </m:r>
                      <m:d>
                        <m:dPr>
                          <m:ctrlPr>
                            <a:rPr lang="es-MX" sz="1800">
                              <a:latin typeface="Cambria Math" panose="02040503050406030204" pitchFamily="18" charset="0"/>
                            </a:rPr>
                          </m:ctrlPr>
                        </m:dPr>
                        <m:e>
                          <m:sSub>
                            <m:sSubPr>
                              <m:ctrlPr>
                                <a:rPr lang="es-MX" sz="1800">
                                  <a:latin typeface="Cambria Math" panose="02040503050406030204" pitchFamily="18" charset="0"/>
                                </a:rPr>
                              </m:ctrlPr>
                            </m:sSubPr>
                            <m:e>
                              <m:r>
                                <a:rPr lang="es-MX" sz="1800">
                                  <a:latin typeface="Cambria Math" panose="02040503050406030204" pitchFamily="18" charset="0"/>
                                </a:rPr>
                                <m:t>𝑠</m:t>
                              </m:r>
                            </m:e>
                            <m:sub>
                              <m:r>
                                <a:rPr lang="es-MX" sz="1800">
                                  <a:latin typeface="Cambria Math" panose="02040503050406030204" pitchFamily="18" charset="0"/>
                                </a:rPr>
                                <m:t>𝑗</m:t>
                              </m:r>
                            </m:sub>
                          </m:sSub>
                        </m:e>
                      </m:d>
                      <m:r>
                        <a:rPr lang="es-MX" sz="1800">
                          <a:latin typeface="Cambria Math" panose="02040503050406030204" pitchFamily="18" charset="0"/>
                        </a:rPr>
                        <m:t>=</m:t>
                      </m:r>
                      <m:f>
                        <m:fPr>
                          <m:ctrlPr>
                            <a:rPr lang="es-MX" sz="1800">
                              <a:latin typeface="Cambria Math" panose="02040503050406030204" pitchFamily="18" charset="0"/>
                            </a:rPr>
                          </m:ctrlPr>
                        </m:fPr>
                        <m:num>
                          <m:r>
                            <a:rPr lang="es-MX" sz="1800">
                              <a:latin typeface="Cambria Math" panose="02040503050406030204" pitchFamily="18" charset="0"/>
                            </a:rPr>
                            <m:t>1</m:t>
                          </m:r>
                        </m:num>
                        <m:den>
                          <m:r>
                            <a:rPr lang="es-MX" sz="1800">
                              <a:latin typeface="Cambria Math" panose="02040503050406030204" pitchFamily="18" charset="0"/>
                            </a:rPr>
                            <m:t>𝑚</m:t>
                          </m:r>
                        </m:den>
                      </m:f>
                    </m:oMath>
                  </m:oMathPara>
                </a14:m>
                <a:endParaRPr lang="es-MX" sz="1800" dirty="0"/>
              </a:p>
            </p:txBody>
          </p:sp>
        </mc:Choice>
        <mc:Fallback>
          <p:sp>
            <p:nvSpPr>
              <p:cNvPr id="22" name="CuadroTexto 21">
                <a:extLst>
                  <a:ext uri="{FF2B5EF4-FFF2-40B4-BE49-F238E27FC236}">
                    <a16:creationId xmlns:a16="http://schemas.microsoft.com/office/drawing/2014/main" id="{FADD3CD4-23E9-4037-83B2-79BAAB7E61DE}"/>
                  </a:ext>
                </a:extLst>
              </p:cNvPr>
              <p:cNvSpPr txBox="1">
                <a:spLocks noRot="1" noChangeAspect="1" noMove="1" noResize="1" noEditPoints="1" noAdjustHandles="1" noChangeArrowheads="1" noChangeShapeType="1" noTextEdit="1"/>
              </p:cNvSpPr>
              <p:nvPr/>
            </p:nvSpPr>
            <p:spPr>
              <a:xfrm>
                <a:off x="824714" y="4773179"/>
                <a:ext cx="1081771" cy="520399"/>
              </a:xfrm>
              <a:prstGeom prst="rect">
                <a:avLst/>
              </a:prstGeom>
              <a:blipFill>
                <a:blip r:embed="rId13"/>
                <a:stretch>
                  <a:fillRect/>
                </a:stretch>
              </a:blipFill>
            </p:spPr>
            <p:txBody>
              <a:bodyPr/>
              <a:lstStyle/>
              <a:p>
                <a:r>
                  <a:rPr lang="en-US">
                    <a:noFill/>
                  </a:rPr>
                  <a:t> </a:t>
                </a:r>
              </a:p>
            </p:txBody>
          </p:sp>
        </mc:Fallback>
      </mc:AlternateContent>
      <p:cxnSp>
        <p:nvCxnSpPr>
          <p:cNvPr id="24" name="Conector recto de flecha 23">
            <a:extLst>
              <a:ext uri="{FF2B5EF4-FFF2-40B4-BE49-F238E27FC236}">
                <a16:creationId xmlns:a16="http://schemas.microsoft.com/office/drawing/2014/main" id="{5B840E9F-1996-4B0D-B07C-9DEEEBC4D003}"/>
              </a:ext>
            </a:extLst>
          </p:cNvPr>
          <p:cNvCxnSpPr>
            <a:cxnSpLocks/>
          </p:cNvCxnSpPr>
          <p:nvPr/>
        </p:nvCxnSpPr>
        <p:spPr>
          <a:xfrm>
            <a:off x="6383564" y="2715970"/>
            <a:ext cx="66327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14ED6793-6928-4897-A17A-09EE13FAFEBC}"/>
              </a:ext>
            </a:extLst>
          </p:cNvPr>
          <p:cNvSpPr txBox="1"/>
          <p:nvPr/>
        </p:nvSpPr>
        <p:spPr>
          <a:xfrm>
            <a:off x="7217222" y="2560639"/>
            <a:ext cx="734496" cy="230832"/>
          </a:xfrm>
          <a:prstGeom prst="rect">
            <a:avLst/>
          </a:prstGeom>
          <a:noFill/>
        </p:spPr>
        <p:txBody>
          <a:bodyPr wrap="none" rtlCol="0">
            <a:spAutoFit/>
          </a:bodyPr>
          <a:lstStyle/>
          <a:p>
            <a:r>
              <a:rPr lang="es-MX" sz="900" dirty="0" err="1"/>
              <a:t>hist</a:t>
            </a:r>
            <a:r>
              <a:rPr lang="es-MX" sz="900" dirty="0"/>
              <a:t>(Data)</a:t>
            </a:r>
          </a:p>
        </p:txBody>
      </p:sp>
    </p:spTree>
    <p:extLst>
      <p:ext uri="{BB962C8B-B14F-4D97-AF65-F5344CB8AC3E}">
        <p14:creationId xmlns:p14="http://schemas.microsoft.com/office/powerpoint/2010/main" val="292302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0A40A-C6BD-47DF-9AA3-CBF791DBD953}"/>
              </a:ext>
            </a:extLst>
          </p:cNvPr>
          <p:cNvSpPr>
            <a:spLocks noGrp="1"/>
          </p:cNvSpPr>
          <p:nvPr>
            <p:ph type="title"/>
          </p:nvPr>
        </p:nvSpPr>
        <p:spPr>
          <a:xfrm>
            <a:off x="628650" y="-93949"/>
            <a:ext cx="7886700" cy="994172"/>
          </a:xfrm>
        </p:spPr>
        <p:txBody>
          <a:bodyPr/>
          <a:lstStyle/>
          <a:p>
            <a:pPr algn="ctr"/>
            <a:r>
              <a:rPr lang="en-US" dirty="0" err="1"/>
              <a:t>Matlab</a:t>
            </a:r>
            <a:r>
              <a:rPr lang="en-US" dirty="0"/>
              <a:t> Code: Mutual Information</a:t>
            </a:r>
          </a:p>
        </p:txBody>
      </p:sp>
      <p:sp>
        <p:nvSpPr>
          <p:cNvPr id="4" name="Rectángulo 3">
            <a:extLst>
              <a:ext uri="{FF2B5EF4-FFF2-40B4-BE49-F238E27FC236}">
                <a16:creationId xmlns:a16="http://schemas.microsoft.com/office/drawing/2014/main" id="{64985832-7BD0-4A41-B51C-CB8BD0CB6979}"/>
              </a:ext>
            </a:extLst>
          </p:cNvPr>
          <p:cNvSpPr/>
          <p:nvPr/>
        </p:nvSpPr>
        <p:spPr>
          <a:xfrm>
            <a:off x="2414699" y="602441"/>
            <a:ext cx="5325255" cy="6255559"/>
          </a:xfrm>
          <a:prstGeom prst="rect">
            <a:avLst/>
          </a:prstGeom>
        </p:spPr>
        <p:txBody>
          <a:bodyPr wrap="square">
            <a:spAutoFit/>
          </a:bodyPr>
          <a:lstStyle/>
          <a:p>
            <a:r>
              <a:rPr lang="en-US" sz="900" dirty="0">
                <a:solidFill>
                  <a:srgbClr val="FFFF00"/>
                </a:solidFill>
                <a:latin typeface="Courier New" panose="02070309020205020404" pitchFamily="49" charset="0"/>
              </a:rPr>
              <a:t>function</a:t>
            </a:r>
            <a:r>
              <a:rPr lang="en-US" sz="900" dirty="0">
                <a:solidFill>
                  <a:srgbClr val="000000"/>
                </a:solidFill>
                <a:latin typeface="Courier New" panose="02070309020205020404" pitchFamily="49" charset="0"/>
              </a:rPr>
              <a:t> MI = </a:t>
            </a:r>
            <a:r>
              <a:rPr lang="en-US" sz="900" dirty="0" err="1">
                <a:solidFill>
                  <a:srgbClr val="000000"/>
                </a:solidFill>
                <a:latin typeface="Courier New" panose="02070309020205020404" pitchFamily="49" charset="0"/>
              </a:rPr>
              <a:t>MutualInformation</a:t>
            </a:r>
            <a:r>
              <a:rPr lang="en-US" sz="900" dirty="0">
                <a:solidFill>
                  <a:srgbClr val="000000"/>
                </a:solidFill>
                <a:latin typeface="Courier New" panose="02070309020205020404" pitchFamily="49" charset="0"/>
              </a:rPr>
              <a:t>(Data)</a:t>
            </a:r>
          </a:p>
          <a:p>
            <a:r>
              <a:rPr lang="en-US" sz="900" dirty="0">
                <a:solidFill>
                  <a:srgbClr val="228B22"/>
                </a:solidFill>
                <a:latin typeface="Courier New" panose="02070309020205020404" pitchFamily="49" charset="0"/>
              </a:rPr>
              <a:t>% Input:</a:t>
            </a:r>
          </a:p>
          <a:p>
            <a:r>
              <a:rPr lang="en-US" sz="900" dirty="0">
                <a:solidFill>
                  <a:srgbClr val="228B22"/>
                </a:solidFill>
                <a:latin typeface="Courier New" panose="02070309020205020404" pitchFamily="49" charset="0"/>
              </a:rPr>
              <a:t>% Data is k x m matrix that correspond to k trials per m stimuli</a:t>
            </a:r>
          </a:p>
          <a:p>
            <a:r>
              <a:rPr lang="en-US" sz="900" dirty="0">
                <a:solidFill>
                  <a:srgbClr val="228B22"/>
                </a:solidFill>
                <a:latin typeface="Courier New" panose="02070309020205020404" pitchFamily="49" charset="0"/>
              </a:rPr>
              <a:t>% Output:</a:t>
            </a:r>
          </a:p>
          <a:p>
            <a:r>
              <a:rPr lang="en-US" sz="900" dirty="0">
                <a:solidFill>
                  <a:srgbClr val="228B22"/>
                </a:solidFill>
                <a:latin typeface="Courier New" panose="02070309020205020404" pitchFamily="49" charset="0"/>
              </a:rPr>
              <a:t>% MI is mutual information</a:t>
            </a:r>
          </a:p>
          <a:p>
            <a:r>
              <a:rPr lang="en-US" sz="900" dirty="0">
                <a:solidFill>
                  <a:srgbClr val="228B22"/>
                </a:solidFill>
                <a:latin typeface="Courier New" panose="02070309020205020404" pitchFamily="49" charset="0"/>
              </a:rPr>
              <a:t>% Response Binning</a:t>
            </a:r>
          </a:p>
          <a:p>
            <a:r>
              <a:rPr lang="en-US" sz="900" dirty="0" err="1">
                <a:solidFill>
                  <a:srgbClr val="000000"/>
                </a:solidFill>
                <a:latin typeface="Courier New" panose="02070309020205020404" pitchFamily="49" charset="0"/>
              </a:rPr>
              <a:t>MinData</a:t>
            </a:r>
            <a:r>
              <a:rPr lang="en-US" sz="900" dirty="0">
                <a:solidFill>
                  <a:srgbClr val="000000"/>
                </a:solidFill>
                <a:latin typeface="Courier New" panose="02070309020205020404" pitchFamily="49" charset="0"/>
              </a:rPr>
              <a:t> = min(Data(:));</a:t>
            </a:r>
          </a:p>
          <a:p>
            <a:r>
              <a:rPr lang="en-US" sz="900" dirty="0" err="1">
                <a:solidFill>
                  <a:srgbClr val="000000"/>
                </a:solidFill>
                <a:latin typeface="Courier New" panose="02070309020205020404" pitchFamily="49" charset="0"/>
              </a:rPr>
              <a:t>MaxData</a:t>
            </a:r>
            <a:r>
              <a:rPr lang="en-US" sz="900" dirty="0">
                <a:solidFill>
                  <a:srgbClr val="000000"/>
                </a:solidFill>
                <a:latin typeface="Courier New" panose="02070309020205020404" pitchFamily="49" charset="0"/>
              </a:rPr>
              <a:t> = max(Data(:));</a:t>
            </a:r>
          </a:p>
          <a:p>
            <a:r>
              <a:rPr lang="en-US" sz="900" dirty="0">
                <a:solidFill>
                  <a:srgbClr val="000000"/>
                </a:solidFill>
                <a:latin typeface="Courier New" panose="02070309020205020404" pitchFamily="49" charset="0"/>
              </a:rPr>
              <a:t>[k, m] = size(Data);</a:t>
            </a:r>
          </a:p>
          <a:p>
            <a:r>
              <a:rPr lang="en-US" sz="900" dirty="0">
                <a:solidFill>
                  <a:srgbClr val="000000"/>
                </a:solidFill>
                <a:latin typeface="Courier New" panose="02070309020205020404" pitchFamily="49" charset="0"/>
              </a:rPr>
              <a:t>n = round(sqrt(k*m));</a:t>
            </a:r>
          </a:p>
          <a:p>
            <a:r>
              <a:rPr lang="en-US" sz="900" dirty="0">
                <a:solidFill>
                  <a:srgbClr val="000000"/>
                </a:solidFill>
                <a:latin typeface="Courier New" panose="02070309020205020404" pitchFamily="49" charset="0"/>
              </a:rPr>
              <a:t>Bin = </a:t>
            </a:r>
            <a:r>
              <a:rPr lang="en-US" sz="900" dirty="0" err="1">
                <a:solidFill>
                  <a:srgbClr val="000000"/>
                </a:solidFill>
                <a:latin typeface="Courier New" panose="02070309020205020404" pitchFamily="49" charset="0"/>
              </a:rPr>
              <a:t>MinData</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MaxData-MinData</a:t>
            </a:r>
            <a:r>
              <a:rPr lang="en-US" sz="900" dirty="0">
                <a:solidFill>
                  <a:srgbClr val="000000"/>
                </a:solidFill>
                <a:latin typeface="Courier New" panose="02070309020205020404" pitchFamily="49" charset="0"/>
              </a:rPr>
              <a:t>)/(n-1): </a:t>
            </a:r>
            <a:r>
              <a:rPr lang="en-US" sz="900" dirty="0" err="1">
                <a:solidFill>
                  <a:srgbClr val="000000"/>
                </a:solidFill>
                <a:latin typeface="Courier New" panose="02070309020205020404" pitchFamily="49" charset="0"/>
              </a:rPr>
              <a:t>MaxData</a:t>
            </a:r>
            <a:r>
              <a:rPr lang="en-US" sz="900" dirty="0">
                <a:solidFill>
                  <a:srgbClr val="000000"/>
                </a:solidFill>
                <a:latin typeface="Courier New" panose="02070309020205020404" pitchFamily="49" charset="0"/>
              </a:rPr>
              <a:t>;</a:t>
            </a:r>
          </a:p>
          <a:p>
            <a:r>
              <a:rPr lang="en-US" sz="900" dirty="0">
                <a:solidFill>
                  <a:srgbClr val="228B22"/>
                </a:solidFill>
                <a:latin typeface="Courier New" panose="02070309020205020404" pitchFamily="49" charset="0"/>
              </a:rPr>
              <a:t>% Conditional probability</a:t>
            </a:r>
          </a:p>
          <a:p>
            <a:r>
              <a:rPr lang="en-US" sz="900" dirty="0" err="1">
                <a:solidFill>
                  <a:srgbClr val="000000"/>
                </a:solidFill>
                <a:latin typeface="Courier New" panose="02070309020205020404" pitchFamily="49" charset="0"/>
              </a:rPr>
              <a:t>pr_s</a:t>
            </a:r>
            <a:r>
              <a:rPr lang="en-US" sz="900" dirty="0">
                <a:solidFill>
                  <a:srgbClr val="000000"/>
                </a:solidFill>
                <a:latin typeface="Courier New" panose="02070309020205020404" pitchFamily="49" charset="0"/>
              </a:rPr>
              <a:t> = hist(Data, Bin);</a:t>
            </a:r>
          </a:p>
          <a:p>
            <a:r>
              <a:rPr lang="en-US" sz="900" dirty="0">
                <a:solidFill>
                  <a:srgbClr val="228B22"/>
                </a:solidFill>
                <a:latin typeface="Courier New" panose="02070309020205020404" pitchFamily="49" charset="0"/>
              </a:rPr>
              <a:t>% Joint Probability</a:t>
            </a:r>
          </a:p>
          <a:p>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pr_s</a:t>
            </a:r>
            <a:r>
              <a:rPr lang="en-US" sz="900" dirty="0">
                <a:solidFill>
                  <a:srgbClr val="000000"/>
                </a:solidFill>
                <a:latin typeface="Courier New" panose="02070309020205020404" pitchFamily="49" charset="0"/>
              </a:rPr>
              <a:t> / sum(</a:t>
            </a:r>
            <a:r>
              <a:rPr lang="en-US" sz="900" dirty="0" err="1">
                <a:solidFill>
                  <a:srgbClr val="000000"/>
                </a:solidFill>
                <a:latin typeface="Courier New" panose="02070309020205020404" pitchFamily="49" charset="0"/>
              </a:rPr>
              <a:t>pr_s</a:t>
            </a:r>
            <a:r>
              <a:rPr lang="en-US" sz="900" dirty="0">
                <a:solidFill>
                  <a:srgbClr val="000000"/>
                </a:solidFill>
                <a:latin typeface="Courier New" panose="02070309020205020404" pitchFamily="49" charset="0"/>
              </a:rPr>
              <a:t>(:));</a:t>
            </a:r>
          </a:p>
          <a:p>
            <a:r>
              <a:rPr lang="en-US" sz="900" dirty="0">
                <a:solidFill>
                  <a:srgbClr val="228B22"/>
                </a:solidFill>
                <a:latin typeface="Courier New" panose="02070309020205020404" pitchFamily="49" charset="0"/>
              </a:rPr>
              <a:t>% Rectification</a:t>
            </a:r>
          </a:p>
          <a:p>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&lt; 1e-10) = 1e-10;</a:t>
            </a:r>
          </a:p>
          <a:p>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 sum(</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a:t>
            </a:r>
          </a:p>
          <a:p>
            <a:r>
              <a:rPr lang="en-US" sz="900" dirty="0">
                <a:solidFill>
                  <a:srgbClr val="228B22"/>
                </a:solidFill>
                <a:latin typeface="Courier New" panose="02070309020205020404" pitchFamily="49" charset="0"/>
              </a:rPr>
              <a:t>% Plot of joint probability</a:t>
            </a:r>
          </a:p>
          <a:p>
            <a:r>
              <a:rPr lang="en-US" sz="900" dirty="0">
                <a:solidFill>
                  <a:srgbClr val="000000"/>
                </a:solidFill>
                <a:latin typeface="Courier New" panose="02070309020205020404" pitchFamily="49" charset="0"/>
              </a:rPr>
              <a:t>plot(Bin, </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a:t>
            </a:r>
            <a:r>
              <a:rPr lang="en-US" sz="900" dirty="0">
                <a:solidFill>
                  <a:srgbClr val="A020F0"/>
                </a:solidFill>
                <a:latin typeface="Courier New" panose="02070309020205020404" pitchFamily="49" charset="0"/>
              </a:rPr>
              <a:t>'linewidth'</a:t>
            </a:r>
            <a:r>
              <a:rPr lang="en-US" sz="900" dirty="0">
                <a:solidFill>
                  <a:srgbClr val="000000"/>
                </a:solidFill>
                <a:latin typeface="Courier New" panose="02070309020205020404" pitchFamily="49" charset="0"/>
              </a:rPr>
              <a:t>, 2)</a:t>
            </a:r>
          </a:p>
          <a:p>
            <a:r>
              <a:rPr lang="en-US" sz="900" dirty="0" err="1">
                <a:solidFill>
                  <a:srgbClr val="000000"/>
                </a:solidFill>
                <a:latin typeface="Courier New" panose="02070309020205020404" pitchFamily="49" charset="0"/>
              </a:rPr>
              <a:t>xlabel</a:t>
            </a:r>
            <a:r>
              <a:rPr lang="en-US" sz="900" dirty="0">
                <a:solidFill>
                  <a:srgbClr val="000000"/>
                </a:solidFill>
                <a:latin typeface="Courier New" panose="02070309020205020404" pitchFamily="49" charset="0"/>
              </a:rPr>
              <a:t>(</a:t>
            </a:r>
            <a:r>
              <a:rPr lang="en-US" sz="900" dirty="0">
                <a:solidFill>
                  <a:srgbClr val="A020F0"/>
                </a:solidFill>
                <a:latin typeface="Courier New" panose="02070309020205020404" pitchFamily="49" charset="0"/>
              </a:rPr>
              <a:t>'Stimuli'</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ylabel</a:t>
            </a:r>
            <a:r>
              <a:rPr lang="en-US" sz="900" dirty="0">
                <a:solidFill>
                  <a:srgbClr val="000000"/>
                </a:solidFill>
                <a:latin typeface="Courier New" panose="02070309020205020404" pitchFamily="49" charset="0"/>
              </a:rPr>
              <a:t>(</a:t>
            </a:r>
            <a:r>
              <a:rPr lang="en-US" sz="900" dirty="0">
                <a:solidFill>
                  <a:srgbClr val="A020F0"/>
                </a:solidFill>
                <a:latin typeface="Courier New" panose="02070309020205020404" pitchFamily="49" charset="0"/>
              </a:rPr>
              <a:t>'p(</a:t>
            </a:r>
            <a:r>
              <a:rPr lang="en-US" sz="900" dirty="0" err="1">
                <a:solidFill>
                  <a:srgbClr val="A020F0"/>
                </a:solidFill>
                <a:latin typeface="Courier New" panose="02070309020205020404" pitchFamily="49" charset="0"/>
              </a:rPr>
              <a:t>r,s</a:t>
            </a:r>
            <a:r>
              <a:rPr lang="en-US" sz="900" dirty="0">
                <a:solidFill>
                  <a:srgbClr val="A020F0"/>
                </a:solidFill>
                <a:latin typeface="Courier New" panose="02070309020205020404" pitchFamily="49" charset="0"/>
              </a:rPr>
              <a:t>)'</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020F0"/>
                </a:solidFill>
                <a:latin typeface="Courier New" panose="02070309020205020404" pitchFamily="49" charset="0"/>
              </a:rPr>
              <a:t>'Joint Probability’</a:t>
            </a:r>
            <a:r>
              <a:rPr lang="en-US" sz="900" dirty="0">
                <a:solidFill>
                  <a:srgbClr val="000000"/>
                </a:solidFill>
                <a:latin typeface="Courier New" panose="02070309020205020404" pitchFamily="49" charset="0"/>
              </a:rPr>
              <a:t>)</a:t>
            </a:r>
          </a:p>
          <a:p>
            <a:r>
              <a:rPr lang="en-US" sz="900" dirty="0">
                <a:solidFill>
                  <a:srgbClr val="228B22"/>
                </a:solidFill>
                <a:latin typeface="Courier New" panose="02070309020205020404" pitchFamily="49" charset="0"/>
              </a:rPr>
              <a:t>% Prior probability</a:t>
            </a:r>
          </a:p>
          <a:p>
            <a:r>
              <a:rPr lang="en-US" sz="900" dirty="0" err="1">
                <a:solidFill>
                  <a:srgbClr val="000000"/>
                </a:solidFill>
                <a:latin typeface="Courier New" panose="02070309020205020404" pitchFamily="49" charset="0"/>
              </a:rPr>
              <a:t>ps</a:t>
            </a:r>
            <a:r>
              <a:rPr lang="en-US" sz="900" dirty="0">
                <a:solidFill>
                  <a:srgbClr val="000000"/>
                </a:solidFill>
                <a:latin typeface="Courier New" panose="02070309020205020404" pitchFamily="49" charset="0"/>
              </a:rPr>
              <a:t> = ones(1, m) / m;</a:t>
            </a:r>
          </a:p>
          <a:p>
            <a:r>
              <a:rPr lang="en-US" sz="900" dirty="0">
                <a:solidFill>
                  <a:srgbClr val="228B22"/>
                </a:solidFill>
                <a:latin typeface="Courier New" panose="02070309020205020404" pitchFamily="49" charset="0"/>
              </a:rPr>
              <a:t>% Marginal probability p(x)</a:t>
            </a:r>
          </a:p>
          <a:p>
            <a:r>
              <a:rPr lang="en-US" sz="900" dirty="0" err="1">
                <a:solidFill>
                  <a:srgbClr val="000000"/>
                </a:solidFill>
                <a:latin typeface="Courier New" panose="02070309020205020404" pitchFamily="49" charset="0"/>
              </a:rPr>
              <a:t>pr</a:t>
            </a:r>
            <a:r>
              <a:rPr lang="en-US" sz="900" dirty="0">
                <a:solidFill>
                  <a:srgbClr val="000000"/>
                </a:solidFill>
                <a:latin typeface="Courier New" panose="02070309020205020404" pitchFamily="49" charset="0"/>
              </a:rPr>
              <a:t> = sum(</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2); </a:t>
            </a:r>
          </a:p>
          <a:p>
            <a:r>
              <a:rPr lang="en-US" sz="900" dirty="0">
                <a:solidFill>
                  <a:srgbClr val="228B22"/>
                </a:solidFill>
                <a:latin typeface="Courier New" panose="02070309020205020404" pitchFamily="49" charset="0"/>
              </a:rPr>
              <a:t>% Mutual Information matrix</a:t>
            </a:r>
          </a:p>
          <a:p>
            <a:r>
              <a:rPr lang="en-US" sz="900" dirty="0" err="1">
                <a:solidFill>
                  <a:srgbClr val="000000"/>
                </a:solidFill>
                <a:latin typeface="Courier New" panose="02070309020205020404" pitchFamily="49" charset="0"/>
              </a:rPr>
              <a:t>MI_Mat</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 .* log2(</a:t>
            </a:r>
            <a:r>
              <a:rPr lang="en-US" sz="900" dirty="0" err="1">
                <a:solidFill>
                  <a:srgbClr val="000000"/>
                </a:solidFill>
                <a:latin typeface="Courier New" panose="02070309020205020404" pitchFamily="49" charset="0"/>
              </a:rPr>
              <a:t>prs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pr</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ps</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MI = sum(</a:t>
            </a:r>
            <a:r>
              <a:rPr lang="en-US" sz="900" dirty="0" err="1">
                <a:solidFill>
                  <a:srgbClr val="000000"/>
                </a:solidFill>
                <a:latin typeface="Courier New" panose="02070309020205020404" pitchFamily="49" charset="0"/>
              </a:rPr>
              <a:t>MI_Mat</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49200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F704-0DB8-4234-8954-949D8550C598}"/>
              </a:ext>
            </a:extLst>
          </p:cNvPr>
          <p:cNvSpPr>
            <a:spLocks noGrp="1"/>
          </p:cNvSpPr>
          <p:nvPr>
            <p:ph type="title"/>
          </p:nvPr>
        </p:nvSpPr>
        <p:spPr/>
        <p:txBody>
          <a:bodyPr/>
          <a:lstStyle/>
          <a:p>
            <a:r>
              <a:rPr lang="en-US" dirty="0"/>
              <a:t>Curve Fitting</a:t>
            </a:r>
          </a:p>
        </p:txBody>
      </p:sp>
    </p:spTree>
    <p:extLst>
      <p:ext uri="{BB962C8B-B14F-4D97-AF65-F5344CB8AC3E}">
        <p14:creationId xmlns:p14="http://schemas.microsoft.com/office/powerpoint/2010/main" val="119780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5AF64-93D7-43BA-8C1E-6BFDA062154A}"/>
              </a:ext>
            </a:extLst>
          </p:cNvPr>
          <p:cNvPicPr>
            <a:picLocks noChangeAspect="1"/>
          </p:cNvPicPr>
          <p:nvPr/>
        </p:nvPicPr>
        <p:blipFill>
          <a:blip r:embed="rId2"/>
          <a:stretch>
            <a:fillRect/>
          </a:stretch>
        </p:blipFill>
        <p:spPr>
          <a:xfrm>
            <a:off x="582561" y="1504335"/>
            <a:ext cx="8341161" cy="5204078"/>
          </a:xfrm>
          <a:prstGeom prst="rect">
            <a:avLst/>
          </a:prstGeom>
        </p:spPr>
      </p:pic>
      <p:sp>
        <p:nvSpPr>
          <p:cNvPr id="7" name="Title 1">
            <a:extLst>
              <a:ext uri="{FF2B5EF4-FFF2-40B4-BE49-F238E27FC236}">
                <a16:creationId xmlns:a16="http://schemas.microsoft.com/office/drawing/2014/main" id="{2E0BB7A0-F6E2-487A-85E2-F498AB532E23}"/>
              </a:ext>
            </a:extLst>
          </p:cNvPr>
          <p:cNvSpPr txBox="1">
            <a:spLocks/>
          </p:cNvSpPr>
          <p:nvPr/>
        </p:nvSpPr>
        <p:spPr>
          <a:xfrm>
            <a:off x="2190427" y="149587"/>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Raster and SDF</a:t>
            </a:r>
          </a:p>
        </p:txBody>
      </p:sp>
    </p:spTree>
    <p:extLst>
      <p:ext uri="{BB962C8B-B14F-4D97-AF65-F5344CB8AC3E}">
        <p14:creationId xmlns:p14="http://schemas.microsoft.com/office/powerpoint/2010/main" val="1219677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55AEF8-3910-4AED-8865-3ED9C9194485}"/>
              </a:ext>
            </a:extLst>
          </p:cNvPr>
          <p:cNvPicPr>
            <a:picLocks noChangeAspect="1"/>
          </p:cNvPicPr>
          <p:nvPr/>
        </p:nvPicPr>
        <p:blipFill>
          <a:blip r:embed="rId2"/>
          <a:stretch>
            <a:fillRect/>
          </a:stretch>
        </p:blipFill>
        <p:spPr>
          <a:xfrm>
            <a:off x="1194618" y="1146265"/>
            <a:ext cx="7949381" cy="5372900"/>
          </a:xfrm>
          <a:prstGeom prst="rect">
            <a:avLst/>
          </a:prstGeom>
        </p:spPr>
      </p:pic>
      <p:sp>
        <p:nvSpPr>
          <p:cNvPr id="4" name="Title 1">
            <a:extLst>
              <a:ext uri="{FF2B5EF4-FFF2-40B4-BE49-F238E27FC236}">
                <a16:creationId xmlns:a16="http://schemas.microsoft.com/office/drawing/2014/main" id="{4EB16D91-60E6-4DD5-8014-5B0750DE2B4A}"/>
              </a:ext>
            </a:extLst>
          </p:cNvPr>
          <p:cNvSpPr txBox="1">
            <a:spLocks/>
          </p:cNvSpPr>
          <p:nvPr/>
        </p:nvSpPr>
        <p:spPr>
          <a:xfrm>
            <a:off x="1277400" y="210058"/>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Fitting models</a:t>
            </a:r>
          </a:p>
        </p:txBody>
      </p:sp>
    </p:spTree>
    <p:extLst>
      <p:ext uri="{BB962C8B-B14F-4D97-AF65-F5344CB8AC3E}">
        <p14:creationId xmlns:p14="http://schemas.microsoft.com/office/powerpoint/2010/main" val="2242114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6E6ECE-9ED3-4F43-9601-6BB98A9FA3CF}"/>
              </a:ext>
            </a:extLst>
          </p:cNvPr>
          <p:cNvPicPr>
            <a:picLocks noChangeAspect="1"/>
          </p:cNvPicPr>
          <p:nvPr/>
        </p:nvPicPr>
        <p:blipFill>
          <a:blip r:embed="rId2"/>
          <a:stretch>
            <a:fillRect/>
          </a:stretch>
        </p:blipFill>
        <p:spPr>
          <a:xfrm>
            <a:off x="1118936" y="850503"/>
            <a:ext cx="7341907" cy="5482403"/>
          </a:xfrm>
          <a:prstGeom prst="rect">
            <a:avLst/>
          </a:prstGeom>
        </p:spPr>
      </p:pic>
      <p:sp>
        <p:nvSpPr>
          <p:cNvPr id="3" name="Title 1">
            <a:extLst>
              <a:ext uri="{FF2B5EF4-FFF2-40B4-BE49-F238E27FC236}">
                <a16:creationId xmlns:a16="http://schemas.microsoft.com/office/drawing/2014/main" id="{BFA809C9-10C7-4A5A-B37B-BBB01FAB2212}"/>
              </a:ext>
            </a:extLst>
          </p:cNvPr>
          <p:cNvSpPr txBox="1">
            <a:spLocks/>
          </p:cNvSpPr>
          <p:nvPr/>
        </p:nvSpPr>
        <p:spPr>
          <a:xfrm>
            <a:off x="1277400" y="210058"/>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Residual analysis</a:t>
            </a:r>
          </a:p>
        </p:txBody>
      </p:sp>
    </p:spTree>
    <p:extLst>
      <p:ext uri="{BB962C8B-B14F-4D97-AF65-F5344CB8AC3E}">
        <p14:creationId xmlns:p14="http://schemas.microsoft.com/office/powerpoint/2010/main" val="35620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7E2E-0FFC-4A15-9BC3-5A3B6CCEB4B4}"/>
              </a:ext>
            </a:extLst>
          </p:cNvPr>
          <p:cNvSpPr txBox="1">
            <a:spLocks/>
          </p:cNvSpPr>
          <p:nvPr/>
        </p:nvSpPr>
        <p:spPr>
          <a:xfrm>
            <a:off x="2346838" y="181506"/>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Best model using MSE</a:t>
            </a:r>
          </a:p>
        </p:txBody>
      </p:sp>
      <p:pic>
        <p:nvPicPr>
          <p:cNvPr id="3" name="Picture 2">
            <a:extLst>
              <a:ext uri="{FF2B5EF4-FFF2-40B4-BE49-F238E27FC236}">
                <a16:creationId xmlns:a16="http://schemas.microsoft.com/office/drawing/2014/main" id="{7BCEA4BE-4EBC-479A-9558-D5C89E969C89}"/>
              </a:ext>
            </a:extLst>
          </p:cNvPr>
          <p:cNvPicPr>
            <a:picLocks noChangeAspect="1"/>
          </p:cNvPicPr>
          <p:nvPr/>
        </p:nvPicPr>
        <p:blipFill>
          <a:blip r:embed="rId2"/>
          <a:stretch>
            <a:fillRect/>
          </a:stretch>
        </p:blipFill>
        <p:spPr>
          <a:xfrm>
            <a:off x="1268361" y="1462396"/>
            <a:ext cx="6958496" cy="4663167"/>
          </a:xfrm>
          <a:prstGeom prst="rect">
            <a:avLst/>
          </a:prstGeom>
        </p:spPr>
      </p:pic>
    </p:spTree>
    <p:extLst>
      <p:ext uri="{BB962C8B-B14F-4D97-AF65-F5344CB8AC3E}">
        <p14:creationId xmlns:p14="http://schemas.microsoft.com/office/powerpoint/2010/main" val="182705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38F53F9F-11FE-4A68-9BF6-170810BE4A96}"/>
              </a:ext>
            </a:extLst>
          </p:cNvPr>
          <p:cNvGrpSpPr/>
          <p:nvPr/>
        </p:nvGrpSpPr>
        <p:grpSpPr>
          <a:xfrm>
            <a:off x="1619672" y="1268760"/>
            <a:ext cx="5904656" cy="5112568"/>
            <a:chOff x="1619672" y="1268760"/>
            <a:chExt cx="5904656" cy="5112568"/>
          </a:xfrm>
        </p:grpSpPr>
        <p:sp>
          <p:nvSpPr>
            <p:cNvPr id="3" name="Rectángulo 3">
              <a:extLst>
                <a:ext uri="{FF2B5EF4-FFF2-40B4-BE49-F238E27FC236}">
                  <a16:creationId xmlns:a16="http://schemas.microsoft.com/office/drawing/2014/main" id="{94CFC97C-16BD-4796-9852-993BD8A85FD3}"/>
                </a:ext>
              </a:extLst>
            </p:cNvPr>
            <p:cNvSpPr/>
            <p:nvPr/>
          </p:nvSpPr>
          <p:spPr>
            <a:xfrm>
              <a:off x="1619672" y="1268760"/>
              <a:ext cx="5904656" cy="511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4">
              <a:extLst>
                <a:ext uri="{FF2B5EF4-FFF2-40B4-BE49-F238E27FC236}">
                  <a16:creationId xmlns:a16="http://schemas.microsoft.com/office/drawing/2014/main" id="{9367CAE7-CE42-47E7-9E69-28A70740E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90" y="1457128"/>
              <a:ext cx="2638735" cy="4752603"/>
            </a:xfrm>
            <a:prstGeom prst="rect">
              <a:avLst/>
            </a:prstGeom>
          </p:spPr>
        </p:pic>
        <p:pic>
          <p:nvPicPr>
            <p:cNvPr id="5" name="Imagen 5">
              <a:extLst>
                <a:ext uri="{FF2B5EF4-FFF2-40B4-BE49-F238E27FC236}">
                  <a16:creationId xmlns:a16="http://schemas.microsoft.com/office/drawing/2014/main" id="{2FB40889-F0BE-447D-BD84-33716AD07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1457128"/>
              <a:ext cx="2894767" cy="1757023"/>
            </a:xfrm>
            <a:prstGeom prst="rect">
              <a:avLst/>
            </a:prstGeom>
          </p:spPr>
        </p:pic>
        <p:pic>
          <p:nvPicPr>
            <p:cNvPr id="6" name="Imagen 6">
              <a:extLst>
                <a:ext uri="{FF2B5EF4-FFF2-40B4-BE49-F238E27FC236}">
                  <a16:creationId xmlns:a16="http://schemas.microsoft.com/office/drawing/2014/main" id="{FC600484-15DD-4B66-A2A5-C39B3C6A0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992" y="3412842"/>
              <a:ext cx="2918770" cy="2814757"/>
            </a:xfrm>
            <a:prstGeom prst="rect">
              <a:avLst/>
            </a:prstGeom>
          </p:spPr>
        </p:pic>
      </p:grpSp>
      <p:sp>
        <p:nvSpPr>
          <p:cNvPr id="7" name="4 CuadroTexto">
            <a:extLst>
              <a:ext uri="{FF2B5EF4-FFF2-40B4-BE49-F238E27FC236}">
                <a16:creationId xmlns:a16="http://schemas.microsoft.com/office/drawing/2014/main" id="{101CA58A-8934-49CF-A768-9742E7C1737C}"/>
              </a:ext>
            </a:extLst>
          </p:cNvPr>
          <p:cNvSpPr txBox="1"/>
          <p:nvPr/>
        </p:nvSpPr>
        <p:spPr>
          <a:xfrm>
            <a:off x="5796136" y="6418203"/>
            <a:ext cx="3096344" cy="323165"/>
          </a:xfrm>
          <a:prstGeom prst="rect">
            <a:avLst/>
          </a:prstGeom>
          <a:noFill/>
        </p:spPr>
        <p:txBody>
          <a:bodyPr wrap="square" rtlCol="0">
            <a:spAutoFit/>
          </a:bodyPr>
          <a:lstStyle/>
          <a:p>
            <a:pPr algn="r"/>
            <a:r>
              <a:rPr lang="da-DK" sz="1500" dirty="0">
                <a:latin typeface="Cambria" panose="02040503050406030204" pitchFamily="18" charset="0"/>
              </a:rPr>
              <a:t>Mendoza et al., Nat Commun. 2018</a:t>
            </a:r>
          </a:p>
        </p:txBody>
      </p:sp>
      <p:sp>
        <p:nvSpPr>
          <p:cNvPr id="8" name="Rectangle 7">
            <a:extLst>
              <a:ext uri="{FF2B5EF4-FFF2-40B4-BE49-F238E27FC236}">
                <a16:creationId xmlns:a16="http://schemas.microsoft.com/office/drawing/2014/main" id="{E8C88E38-882F-4351-B7C4-B6105443DACA}"/>
              </a:ext>
            </a:extLst>
          </p:cNvPr>
          <p:cNvSpPr/>
          <p:nvPr/>
        </p:nvSpPr>
        <p:spPr>
          <a:xfrm>
            <a:off x="4499992" y="3214151"/>
            <a:ext cx="3024336" cy="3167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212EE5E-4273-41F0-85D4-993D8C5A35FB}"/>
              </a:ext>
            </a:extLst>
          </p:cNvPr>
          <p:cNvSpPr txBox="1">
            <a:spLocks/>
          </p:cNvSpPr>
          <p:nvPr/>
        </p:nvSpPr>
        <p:spPr>
          <a:xfrm>
            <a:off x="1619672" y="75521"/>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Neural responses related with the categorical decision</a:t>
            </a:r>
          </a:p>
        </p:txBody>
      </p:sp>
    </p:spTree>
    <p:extLst>
      <p:ext uri="{BB962C8B-B14F-4D97-AF65-F5344CB8AC3E}">
        <p14:creationId xmlns:p14="http://schemas.microsoft.com/office/powerpoint/2010/main" val="478582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561718-2082-4B54-8369-6E6C6162DA4D}"/>
              </a:ext>
            </a:extLst>
          </p:cNvPr>
          <p:cNvSpPr/>
          <p:nvPr/>
        </p:nvSpPr>
        <p:spPr>
          <a:xfrm>
            <a:off x="902369" y="1937085"/>
            <a:ext cx="7303168" cy="3416320"/>
          </a:xfrm>
          <a:prstGeom prst="rect">
            <a:avLst/>
          </a:prstGeom>
        </p:spPr>
        <p:txBody>
          <a:bodyPr wrap="square">
            <a:spAutoFit/>
          </a:bodyPr>
          <a:lstStyle/>
          <a:p>
            <a:r>
              <a:rPr lang="en-US" sz="1800" i="0" dirty="0">
                <a:solidFill>
                  <a:srgbClr val="000000"/>
                </a:solidFill>
                <a:latin typeface="Arial" panose="020B0604020202020204" pitchFamily="34" charset="0"/>
                <a:cs typeface="Arial" panose="020B0604020202020204" pitchFamily="34" charset="0"/>
              </a:rPr>
              <a:t>The choice-probability index indicates the proportion of behavioral responses that can be predicted from the neuron’s activity. This measure quantifies the overlap between two neural response distributions, in this case between short and long responses. </a:t>
            </a:r>
          </a:p>
          <a:p>
            <a:r>
              <a:rPr lang="en-US" sz="1800" i="0" dirty="0">
                <a:solidFill>
                  <a:srgbClr val="000000"/>
                </a:solidFill>
                <a:latin typeface="Arial" panose="020B0604020202020204" pitchFamily="34" charset="0"/>
                <a:cs typeface="Arial" panose="020B0604020202020204" pitchFamily="34" charset="0"/>
              </a:rPr>
              <a:t>For each neuron, we constructed two firing rate distributions, one associated to short and another associated to long responses. We employed these distributions to calculate a ROC curve and its area under the curve. </a:t>
            </a:r>
          </a:p>
          <a:p>
            <a:r>
              <a:rPr lang="en-US" sz="1800" i="0" dirty="0">
                <a:solidFill>
                  <a:srgbClr val="000000"/>
                </a:solidFill>
                <a:latin typeface="Arial" panose="020B0604020202020204" pitchFamily="34" charset="0"/>
                <a:cs typeface="Arial" panose="020B0604020202020204" pitchFamily="34" charset="0"/>
              </a:rPr>
              <a:t>A resulting value of 0.5 indicates a full overlap, whereas a value of 1 indicates a complete separation between the short and long response distributions.</a:t>
            </a:r>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EF28AA60-5FBB-4015-8EB0-09DD5BC0334B}"/>
              </a:ext>
            </a:extLst>
          </p:cNvPr>
          <p:cNvSpPr txBox="1">
            <a:spLocks/>
          </p:cNvSpPr>
          <p:nvPr/>
        </p:nvSpPr>
        <p:spPr>
          <a:xfrm>
            <a:off x="1616338" y="183805"/>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Choice-probability index </a:t>
            </a:r>
          </a:p>
        </p:txBody>
      </p:sp>
    </p:spTree>
    <p:extLst>
      <p:ext uri="{BB962C8B-B14F-4D97-AF65-F5344CB8AC3E}">
        <p14:creationId xmlns:p14="http://schemas.microsoft.com/office/powerpoint/2010/main" val="156051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475509" y="636847"/>
            <a:ext cx="7772400" cy="838200"/>
          </a:xfrm>
        </p:spPr>
        <p:txBody>
          <a:bodyPr>
            <a:normAutofit/>
          </a:bodyPr>
          <a:lstStyle/>
          <a:p>
            <a:r>
              <a:rPr lang="en-US" sz="3200" dirty="0">
                <a:solidFill>
                  <a:srgbClr val="000066"/>
                </a:solidFill>
                <a:latin typeface="Comic Sans MS" panose="030F0702030302020204" pitchFamily="66" charset="0"/>
              </a:rPr>
              <a:t>Cerebral Cortex of the Human</a:t>
            </a:r>
          </a:p>
        </p:txBody>
      </p:sp>
      <p:pic>
        <p:nvPicPr>
          <p:cNvPr id="5" name="Picture 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730" y="1746958"/>
            <a:ext cx="5445083" cy="409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074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Line 2">
            <a:extLst>
              <a:ext uri="{FF2B5EF4-FFF2-40B4-BE49-F238E27FC236}">
                <a16:creationId xmlns:a16="http://schemas.microsoft.com/office/drawing/2014/main" id="{42BA1174-6268-49EB-A3EA-3C2E7AB77891}"/>
              </a:ext>
            </a:extLst>
          </p:cNvPr>
          <p:cNvSpPr>
            <a:spLocks noChangeShapeType="1"/>
          </p:cNvSpPr>
          <p:nvPr/>
        </p:nvSpPr>
        <p:spPr bwMode="auto">
          <a:xfrm>
            <a:off x="914400" y="4648200"/>
            <a:ext cx="7162800"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67" name="Text Box 3">
            <a:extLst>
              <a:ext uri="{FF2B5EF4-FFF2-40B4-BE49-F238E27FC236}">
                <a16:creationId xmlns:a16="http://schemas.microsoft.com/office/drawing/2014/main" id="{BFA1649A-47C7-4012-92C9-247788DD3CC9}"/>
              </a:ext>
            </a:extLst>
          </p:cNvPr>
          <p:cNvSpPr txBox="1">
            <a:spLocks noChangeArrowheads="1"/>
          </p:cNvSpPr>
          <p:nvPr/>
        </p:nvSpPr>
        <p:spPr bwMode="auto">
          <a:xfrm>
            <a:off x="3886200" y="51054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Comic Sans MS" panose="030F0702030302020204" pitchFamily="66" charset="0"/>
              </a:rPr>
              <a:t>Test Result</a:t>
            </a:r>
          </a:p>
        </p:txBody>
      </p:sp>
      <p:sp>
        <p:nvSpPr>
          <p:cNvPr id="395268" name="Freeform 4">
            <a:extLst>
              <a:ext uri="{FF2B5EF4-FFF2-40B4-BE49-F238E27FC236}">
                <a16:creationId xmlns:a16="http://schemas.microsoft.com/office/drawing/2014/main" id="{D01F5B9B-AEA8-4048-8239-CFD0E6B7C9E5}"/>
              </a:ext>
            </a:extLst>
          </p:cNvPr>
          <p:cNvSpPr>
            <a:spLocks/>
          </p:cNvSpPr>
          <p:nvPr/>
        </p:nvSpPr>
        <p:spPr bwMode="auto">
          <a:xfrm>
            <a:off x="3581400" y="2819400"/>
            <a:ext cx="3933825" cy="1819275"/>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69" name="Freeform 5">
            <a:extLst>
              <a:ext uri="{FF2B5EF4-FFF2-40B4-BE49-F238E27FC236}">
                <a16:creationId xmlns:a16="http://schemas.microsoft.com/office/drawing/2014/main" id="{B43F39FE-E70B-4263-A57C-5C89462FF97D}"/>
              </a:ext>
            </a:extLst>
          </p:cNvPr>
          <p:cNvSpPr>
            <a:spLocks/>
          </p:cNvSpPr>
          <p:nvPr/>
        </p:nvSpPr>
        <p:spPr bwMode="auto">
          <a:xfrm>
            <a:off x="1676400" y="2819400"/>
            <a:ext cx="4454525" cy="1838325"/>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38100" cap="flat" cmpd="sng">
            <a:solidFill>
              <a:srgbClr val="D8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1" name="Line 7">
            <a:extLst>
              <a:ext uri="{FF2B5EF4-FFF2-40B4-BE49-F238E27FC236}">
                <a16:creationId xmlns:a16="http://schemas.microsoft.com/office/drawing/2014/main" id="{33F50E57-E61C-4122-90DE-560352B45BE5}"/>
              </a:ext>
            </a:extLst>
          </p:cNvPr>
          <p:cNvSpPr>
            <a:spLocks noChangeShapeType="1"/>
          </p:cNvSpPr>
          <p:nvPr/>
        </p:nvSpPr>
        <p:spPr bwMode="auto">
          <a:xfrm>
            <a:off x="4876800" y="1828800"/>
            <a:ext cx="0" cy="29718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95272" name="Group 8">
            <a:extLst>
              <a:ext uri="{FF2B5EF4-FFF2-40B4-BE49-F238E27FC236}">
                <a16:creationId xmlns:a16="http://schemas.microsoft.com/office/drawing/2014/main" id="{AA4AE723-34F7-4461-BCBA-06A7E504E9EF}"/>
              </a:ext>
            </a:extLst>
          </p:cNvPr>
          <p:cNvGrpSpPr>
            <a:grpSpLocks/>
          </p:cNvGrpSpPr>
          <p:nvPr/>
        </p:nvGrpSpPr>
        <p:grpSpPr bwMode="auto">
          <a:xfrm>
            <a:off x="914400" y="1752600"/>
            <a:ext cx="3962400" cy="457200"/>
            <a:chOff x="576" y="1104"/>
            <a:chExt cx="2496" cy="288"/>
          </a:xfrm>
        </p:grpSpPr>
        <p:sp>
          <p:nvSpPr>
            <p:cNvPr id="395273" name="Line 9">
              <a:extLst>
                <a:ext uri="{FF2B5EF4-FFF2-40B4-BE49-F238E27FC236}">
                  <a16:creationId xmlns:a16="http://schemas.microsoft.com/office/drawing/2014/main" id="{4B031D60-EE82-4F05-83AF-96B0496595FC}"/>
                </a:ext>
              </a:extLst>
            </p:cNvPr>
            <p:cNvSpPr>
              <a:spLocks noChangeShapeType="1"/>
            </p:cNvSpPr>
            <p:nvPr/>
          </p:nvSpPr>
          <p:spPr bwMode="auto">
            <a:xfrm flipH="1">
              <a:off x="672" y="1392"/>
              <a:ext cx="2352"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4" name="Text Box 10">
              <a:extLst>
                <a:ext uri="{FF2B5EF4-FFF2-40B4-BE49-F238E27FC236}">
                  <a16:creationId xmlns:a16="http://schemas.microsoft.com/office/drawing/2014/main" id="{8CDB3361-D93E-4807-A509-62AD30650E21}"/>
                </a:ext>
              </a:extLst>
            </p:cNvPr>
            <p:cNvSpPr txBox="1">
              <a:spLocks noChangeArrowheads="1"/>
            </p:cNvSpPr>
            <p:nvPr/>
          </p:nvSpPr>
          <p:spPr bwMode="auto">
            <a:xfrm>
              <a:off x="576"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latin typeface="Comic Sans MS" panose="030F0702030302020204" pitchFamily="66" charset="0"/>
                </a:rPr>
                <a:t>Short responses distribution</a:t>
              </a:r>
            </a:p>
          </p:txBody>
        </p:sp>
      </p:grpSp>
      <p:grpSp>
        <p:nvGrpSpPr>
          <p:cNvPr id="395275" name="Group 11">
            <a:extLst>
              <a:ext uri="{FF2B5EF4-FFF2-40B4-BE49-F238E27FC236}">
                <a16:creationId xmlns:a16="http://schemas.microsoft.com/office/drawing/2014/main" id="{63A564C9-F05B-4605-ADD4-D5E7FD2B34C6}"/>
              </a:ext>
            </a:extLst>
          </p:cNvPr>
          <p:cNvGrpSpPr>
            <a:grpSpLocks/>
          </p:cNvGrpSpPr>
          <p:nvPr/>
        </p:nvGrpSpPr>
        <p:grpSpPr bwMode="auto">
          <a:xfrm>
            <a:off x="4953000" y="1752600"/>
            <a:ext cx="3962400" cy="457200"/>
            <a:chOff x="3120" y="1104"/>
            <a:chExt cx="2496" cy="288"/>
          </a:xfrm>
        </p:grpSpPr>
        <p:sp>
          <p:nvSpPr>
            <p:cNvPr id="395276" name="Line 12">
              <a:extLst>
                <a:ext uri="{FF2B5EF4-FFF2-40B4-BE49-F238E27FC236}">
                  <a16:creationId xmlns:a16="http://schemas.microsoft.com/office/drawing/2014/main" id="{9627B886-2AB9-4A27-9846-DD1CA429B908}"/>
                </a:ext>
              </a:extLst>
            </p:cNvPr>
            <p:cNvSpPr>
              <a:spLocks noChangeShapeType="1"/>
            </p:cNvSpPr>
            <p:nvPr/>
          </p:nvSpPr>
          <p:spPr bwMode="auto">
            <a:xfrm>
              <a:off x="3120" y="1392"/>
              <a:ext cx="2064"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7" name="Text Box 13">
              <a:extLst>
                <a:ext uri="{FF2B5EF4-FFF2-40B4-BE49-F238E27FC236}">
                  <a16:creationId xmlns:a16="http://schemas.microsoft.com/office/drawing/2014/main" id="{1E977AF8-589B-485B-B835-CE331087ABA6}"/>
                </a:ext>
              </a:extLst>
            </p:cNvPr>
            <p:cNvSpPr txBox="1">
              <a:spLocks noChangeArrowheads="1"/>
            </p:cNvSpPr>
            <p:nvPr/>
          </p:nvSpPr>
          <p:spPr bwMode="auto">
            <a:xfrm>
              <a:off x="3120"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Long responses distribution</a:t>
              </a:r>
            </a:p>
          </p:txBody>
        </p:sp>
      </p:grpSp>
      <p:sp>
        <p:nvSpPr>
          <p:cNvPr id="395278" name="Rectangle 14">
            <a:extLst>
              <a:ext uri="{FF2B5EF4-FFF2-40B4-BE49-F238E27FC236}">
                <a16:creationId xmlns:a16="http://schemas.microsoft.com/office/drawing/2014/main" id="{21CCD32C-6B5C-41E8-8472-159F3885BA16}"/>
              </a:ext>
            </a:extLst>
          </p:cNvPr>
          <p:cNvSpPr>
            <a:spLocks noGrp="1" noChangeArrowheads="1"/>
          </p:cNvSpPr>
          <p:nvPr>
            <p:ph type="title"/>
          </p:nvPr>
        </p:nvSpPr>
        <p:spPr>
          <a:xfrm>
            <a:off x="685800" y="152400"/>
            <a:ext cx="7772400" cy="1143000"/>
          </a:xfrm>
        </p:spPr>
        <p:txBody>
          <a:bodyPr/>
          <a:lstStyle/>
          <a:p>
            <a:r>
              <a:rPr lang="en-US" altLang="en-US"/>
              <a:t>Threshold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Line 2">
            <a:extLst>
              <a:ext uri="{FF2B5EF4-FFF2-40B4-BE49-F238E27FC236}">
                <a16:creationId xmlns:a16="http://schemas.microsoft.com/office/drawing/2014/main" id="{52151830-1516-42E2-ABDA-FAD5BFAC8A4E}"/>
              </a:ext>
            </a:extLst>
          </p:cNvPr>
          <p:cNvSpPr>
            <a:spLocks noChangeShapeType="1"/>
          </p:cNvSpPr>
          <p:nvPr/>
        </p:nvSpPr>
        <p:spPr bwMode="auto">
          <a:xfrm>
            <a:off x="914400" y="4648200"/>
            <a:ext cx="7162800"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291" name="Text Box 3">
            <a:extLst>
              <a:ext uri="{FF2B5EF4-FFF2-40B4-BE49-F238E27FC236}">
                <a16:creationId xmlns:a16="http://schemas.microsoft.com/office/drawing/2014/main" id="{4F68C136-911A-479C-9D77-AF7C704E5D4F}"/>
              </a:ext>
            </a:extLst>
          </p:cNvPr>
          <p:cNvSpPr txBox="1">
            <a:spLocks noChangeArrowheads="1"/>
          </p:cNvSpPr>
          <p:nvPr/>
        </p:nvSpPr>
        <p:spPr bwMode="auto">
          <a:xfrm>
            <a:off x="3886200" y="51054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Comic Sans MS" panose="030F0702030302020204" pitchFamily="66" charset="0"/>
              </a:rPr>
              <a:t>Test Result</a:t>
            </a:r>
          </a:p>
        </p:txBody>
      </p:sp>
      <p:sp>
        <p:nvSpPr>
          <p:cNvPr id="396292" name="Freeform 4">
            <a:extLst>
              <a:ext uri="{FF2B5EF4-FFF2-40B4-BE49-F238E27FC236}">
                <a16:creationId xmlns:a16="http://schemas.microsoft.com/office/drawing/2014/main" id="{A9F1D389-4723-45D0-9910-6AA5AA95DD67}"/>
              </a:ext>
            </a:extLst>
          </p:cNvPr>
          <p:cNvSpPr>
            <a:spLocks/>
          </p:cNvSpPr>
          <p:nvPr/>
        </p:nvSpPr>
        <p:spPr bwMode="auto">
          <a:xfrm>
            <a:off x="3581400" y="2819400"/>
            <a:ext cx="3933825" cy="1819275"/>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293" name="Line 5">
            <a:extLst>
              <a:ext uri="{FF2B5EF4-FFF2-40B4-BE49-F238E27FC236}">
                <a16:creationId xmlns:a16="http://schemas.microsoft.com/office/drawing/2014/main" id="{5E7D2F54-EFCF-4CF6-BF8A-C0ADAE827BF6}"/>
              </a:ext>
            </a:extLst>
          </p:cNvPr>
          <p:cNvSpPr>
            <a:spLocks noChangeShapeType="1"/>
          </p:cNvSpPr>
          <p:nvPr/>
        </p:nvSpPr>
        <p:spPr bwMode="auto">
          <a:xfrm>
            <a:off x="4876800" y="1828800"/>
            <a:ext cx="0" cy="29718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1" name="Freeform 13">
            <a:extLst>
              <a:ext uri="{FF2B5EF4-FFF2-40B4-BE49-F238E27FC236}">
                <a16:creationId xmlns:a16="http://schemas.microsoft.com/office/drawing/2014/main" id="{111D7738-C09A-4133-8520-3BD0EC99B2CA}"/>
              </a:ext>
            </a:extLst>
          </p:cNvPr>
          <p:cNvSpPr>
            <a:spLocks/>
          </p:cNvSpPr>
          <p:nvPr/>
        </p:nvSpPr>
        <p:spPr bwMode="auto">
          <a:xfrm>
            <a:off x="4876800" y="2825750"/>
            <a:ext cx="2590800" cy="1827213"/>
          </a:xfrm>
          <a:custGeom>
            <a:avLst/>
            <a:gdLst>
              <a:gd name="T0" fmla="*/ 0 w 1632"/>
              <a:gd name="T1" fmla="*/ 428 h 1151"/>
              <a:gd name="T2" fmla="*/ 48 w 1632"/>
              <a:gd name="T3" fmla="*/ 332 h 1151"/>
              <a:gd name="T4" fmla="*/ 92 w 1632"/>
              <a:gd name="T5" fmla="*/ 280 h 1151"/>
              <a:gd name="T6" fmla="*/ 172 w 1632"/>
              <a:gd name="T7" fmla="*/ 172 h 1151"/>
              <a:gd name="T8" fmla="*/ 240 w 1632"/>
              <a:gd name="T9" fmla="*/ 92 h 1151"/>
              <a:gd name="T10" fmla="*/ 324 w 1632"/>
              <a:gd name="T11" fmla="*/ 0 h 1151"/>
              <a:gd name="T12" fmla="*/ 408 w 1632"/>
              <a:gd name="T13" fmla="*/ 12 h 1151"/>
              <a:gd name="T14" fmla="*/ 480 w 1632"/>
              <a:gd name="T15" fmla="*/ 52 h 1151"/>
              <a:gd name="T16" fmla="*/ 576 w 1632"/>
              <a:gd name="T17" fmla="*/ 236 h 1151"/>
              <a:gd name="T18" fmla="*/ 672 w 1632"/>
              <a:gd name="T19" fmla="*/ 428 h 1151"/>
              <a:gd name="T20" fmla="*/ 768 w 1632"/>
              <a:gd name="T21" fmla="*/ 668 h 1151"/>
              <a:gd name="T22" fmla="*/ 879 w 1632"/>
              <a:gd name="T23" fmla="*/ 848 h 1151"/>
              <a:gd name="T24" fmla="*/ 1080 w 1632"/>
              <a:gd name="T25" fmla="*/ 1016 h 1151"/>
              <a:gd name="T26" fmla="*/ 1156 w 1632"/>
              <a:gd name="T27" fmla="*/ 1088 h 1151"/>
              <a:gd name="T28" fmla="*/ 1419 w 1632"/>
              <a:gd name="T29" fmla="*/ 1115 h 1151"/>
              <a:gd name="T30" fmla="*/ 1632 w 1632"/>
              <a:gd name="T31" fmla="*/ 1142 h 1151"/>
              <a:gd name="T32" fmla="*/ 3 w 1632"/>
              <a:gd name="T33" fmla="*/ 1151 h 1151"/>
              <a:gd name="T34" fmla="*/ 0 w 1632"/>
              <a:gd name="T35" fmla="*/ 428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2" h="1151">
                <a:moveTo>
                  <a:pt x="0" y="428"/>
                </a:moveTo>
                <a:lnTo>
                  <a:pt x="48" y="332"/>
                </a:lnTo>
                <a:lnTo>
                  <a:pt x="92" y="280"/>
                </a:lnTo>
                <a:lnTo>
                  <a:pt x="172" y="172"/>
                </a:lnTo>
                <a:lnTo>
                  <a:pt x="240" y="92"/>
                </a:lnTo>
                <a:lnTo>
                  <a:pt x="324" y="0"/>
                </a:lnTo>
                <a:lnTo>
                  <a:pt x="408" y="12"/>
                </a:lnTo>
                <a:lnTo>
                  <a:pt x="480" y="52"/>
                </a:lnTo>
                <a:lnTo>
                  <a:pt x="576" y="236"/>
                </a:lnTo>
                <a:lnTo>
                  <a:pt x="672" y="428"/>
                </a:lnTo>
                <a:lnTo>
                  <a:pt x="768" y="668"/>
                </a:lnTo>
                <a:lnTo>
                  <a:pt x="879" y="848"/>
                </a:lnTo>
                <a:lnTo>
                  <a:pt x="1080" y="1016"/>
                </a:lnTo>
                <a:lnTo>
                  <a:pt x="1156" y="1088"/>
                </a:lnTo>
                <a:lnTo>
                  <a:pt x="1419" y="1115"/>
                </a:lnTo>
                <a:lnTo>
                  <a:pt x="1632" y="1142"/>
                </a:lnTo>
                <a:lnTo>
                  <a:pt x="3" y="1151"/>
                </a:lnTo>
                <a:lnTo>
                  <a:pt x="0" y="428"/>
                </a:lnTo>
                <a:close/>
              </a:path>
            </a:pathLst>
          </a:custGeom>
          <a:solidFill>
            <a:srgbClr val="0000FF"/>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4" name="AutoShape 16">
            <a:extLst>
              <a:ext uri="{FF2B5EF4-FFF2-40B4-BE49-F238E27FC236}">
                <a16:creationId xmlns:a16="http://schemas.microsoft.com/office/drawing/2014/main" id="{49433280-27F9-4667-9F46-3130C700DFDA}"/>
              </a:ext>
            </a:extLst>
          </p:cNvPr>
          <p:cNvSpPr>
            <a:spLocks/>
          </p:cNvSpPr>
          <p:nvPr/>
        </p:nvSpPr>
        <p:spPr bwMode="auto">
          <a:xfrm>
            <a:off x="6096000" y="2408238"/>
            <a:ext cx="2667000" cy="469900"/>
          </a:xfrm>
          <a:prstGeom prst="borderCallout1">
            <a:avLst>
              <a:gd name="adj1" fmla="val 23079"/>
              <a:gd name="adj2" fmla="val -2856"/>
              <a:gd name="adj3" fmla="val 215384"/>
              <a:gd name="adj4" fmla="val -12917"/>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en-US" sz="2400" b="1">
                <a:latin typeface="Comic Sans MS" panose="030F0702030302020204" pitchFamily="66" charset="0"/>
              </a:rPr>
              <a:t>True Positives</a:t>
            </a:r>
          </a:p>
        </p:txBody>
      </p:sp>
      <p:sp>
        <p:nvSpPr>
          <p:cNvPr id="396305" name="Freeform 17">
            <a:extLst>
              <a:ext uri="{FF2B5EF4-FFF2-40B4-BE49-F238E27FC236}">
                <a16:creationId xmlns:a16="http://schemas.microsoft.com/office/drawing/2014/main" id="{DFC04DE8-FEC7-46E8-A6BD-D126AC94340E}"/>
              </a:ext>
            </a:extLst>
          </p:cNvPr>
          <p:cNvSpPr>
            <a:spLocks/>
          </p:cNvSpPr>
          <p:nvPr/>
        </p:nvSpPr>
        <p:spPr bwMode="auto">
          <a:xfrm>
            <a:off x="1676400" y="2819400"/>
            <a:ext cx="4454525" cy="1838325"/>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38100" cap="flat" cmpd="sng">
            <a:solidFill>
              <a:srgbClr val="D8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6" name="Rectangle 18">
            <a:extLst>
              <a:ext uri="{FF2B5EF4-FFF2-40B4-BE49-F238E27FC236}">
                <a16:creationId xmlns:a16="http://schemas.microsoft.com/office/drawing/2014/main" id="{A3F8F397-048C-4D0A-AF7D-79D736ED8F75}"/>
              </a:ext>
            </a:extLst>
          </p:cNvPr>
          <p:cNvSpPr>
            <a:spLocks noGrp="1" noChangeArrowheads="1"/>
          </p:cNvSpPr>
          <p:nvPr>
            <p:ph type="title"/>
          </p:nvPr>
        </p:nvSpPr>
        <p:spPr>
          <a:xfrm>
            <a:off x="685800" y="228600"/>
            <a:ext cx="7772400" cy="1143000"/>
          </a:xfrm>
        </p:spPr>
        <p:txBody>
          <a:bodyPr/>
          <a:lstStyle/>
          <a:p>
            <a:r>
              <a:rPr lang="en-US" altLang="en-US"/>
              <a:t>Some definitions ...</a:t>
            </a:r>
          </a:p>
        </p:txBody>
      </p:sp>
      <p:grpSp>
        <p:nvGrpSpPr>
          <p:cNvPr id="18" name="Group 8">
            <a:extLst>
              <a:ext uri="{FF2B5EF4-FFF2-40B4-BE49-F238E27FC236}">
                <a16:creationId xmlns:a16="http://schemas.microsoft.com/office/drawing/2014/main" id="{4E02D8FD-528D-41D4-8F4C-688CD4437192}"/>
              </a:ext>
            </a:extLst>
          </p:cNvPr>
          <p:cNvGrpSpPr>
            <a:grpSpLocks/>
          </p:cNvGrpSpPr>
          <p:nvPr/>
        </p:nvGrpSpPr>
        <p:grpSpPr bwMode="auto">
          <a:xfrm>
            <a:off x="914400" y="1752600"/>
            <a:ext cx="3962400" cy="457200"/>
            <a:chOff x="576" y="1104"/>
            <a:chExt cx="2496" cy="288"/>
          </a:xfrm>
        </p:grpSpPr>
        <p:sp>
          <p:nvSpPr>
            <p:cNvPr id="19" name="Line 9">
              <a:extLst>
                <a:ext uri="{FF2B5EF4-FFF2-40B4-BE49-F238E27FC236}">
                  <a16:creationId xmlns:a16="http://schemas.microsoft.com/office/drawing/2014/main" id="{6DF3FF79-BAB9-4D38-9918-9D628DADDC83}"/>
                </a:ext>
              </a:extLst>
            </p:cNvPr>
            <p:cNvSpPr>
              <a:spLocks noChangeShapeType="1"/>
            </p:cNvSpPr>
            <p:nvPr/>
          </p:nvSpPr>
          <p:spPr bwMode="auto">
            <a:xfrm flipH="1">
              <a:off x="672" y="1392"/>
              <a:ext cx="2352"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10">
              <a:extLst>
                <a:ext uri="{FF2B5EF4-FFF2-40B4-BE49-F238E27FC236}">
                  <a16:creationId xmlns:a16="http://schemas.microsoft.com/office/drawing/2014/main" id="{7037315C-BD27-4267-889A-4F80D53BEEBA}"/>
                </a:ext>
              </a:extLst>
            </p:cNvPr>
            <p:cNvSpPr txBox="1">
              <a:spLocks noChangeArrowheads="1"/>
            </p:cNvSpPr>
            <p:nvPr/>
          </p:nvSpPr>
          <p:spPr bwMode="auto">
            <a:xfrm>
              <a:off x="576"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latin typeface="Comic Sans MS" panose="030F0702030302020204" pitchFamily="66" charset="0"/>
                </a:rPr>
                <a:t>Short responses distribution</a:t>
              </a:r>
            </a:p>
          </p:txBody>
        </p:sp>
      </p:grpSp>
      <p:grpSp>
        <p:nvGrpSpPr>
          <p:cNvPr id="21" name="Group 11">
            <a:extLst>
              <a:ext uri="{FF2B5EF4-FFF2-40B4-BE49-F238E27FC236}">
                <a16:creationId xmlns:a16="http://schemas.microsoft.com/office/drawing/2014/main" id="{37DAFB81-5D31-45B7-878A-F1144AF02E93}"/>
              </a:ext>
            </a:extLst>
          </p:cNvPr>
          <p:cNvGrpSpPr>
            <a:grpSpLocks/>
          </p:cNvGrpSpPr>
          <p:nvPr/>
        </p:nvGrpSpPr>
        <p:grpSpPr bwMode="auto">
          <a:xfrm>
            <a:off x="4953000" y="1752600"/>
            <a:ext cx="3962400" cy="457200"/>
            <a:chOff x="3120" y="1104"/>
            <a:chExt cx="2496" cy="288"/>
          </a:xfrm>
        </p:grpSpPr>
        <p:sp>
          <p:nvSpPr>
            <p:cNvPr id="22" name="Line 12">
              <a:extLst>
                <a:ext uri="{FF2B5EF4-FFF2-40B4-BE49-F238E27FC236}">
                  <a16:creationId xmlns:a16="http://schemas.microsoft.com/office/drawing/2014/main" id="{F4DA74CC-4D8B-496D-9EA7-61E929240C78}"/>
                </a:ext>
              </a:extLst>
            </p:cNvPr>
            <p:cNvSpPr>
              <a:spLocks noChangeShapeType="1"/>
            </p:cNvSpPr>
            <p:nvPr/>
          </p:nvSpPr>
          <p:spPr bwMode="auto">
            <a:xfrm>
              <a:off x="3120" y="1392"/>
              <a:ext cx="2064"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Text Box 13">
              <a:extLst>
                <a:ext uri="{FF2B5EF4-FFF2-40B4-BE49-F238E27FC236}">
                  <a16:creationId xmlns:a16="http://schemas.microsoft.com/office/drawing/2014/main" id="{F7D4C975-9941-4385-8E7E-0B811B6EDD27}"/>
                </a:ext>
              </a:extLst>
            </p:cNvPr>
            <p:cNvSpPr txBox="1">
              <a:spLocks noChangeArrowheads="1"/>
            </p:cNvSpPr>
            <p:nvPr/>
          </p:nvSpPr>
          <p:spPr bwMode="auto">
            <a:xfrm>
              <a:off x="3120"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Long responses distribution</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Line 2">
            <a:extLst>
              <a:ext uri="{FF2B5EF4-FFF2-40B4-BE49-F238E27FC236}">
                <a16:creationId xmlns:a16="http://schemas.microsoft.com/office/drawing/2014/main" id="{46E3CD28-2996-4778-8FA1-6D785BFB915A}"/>
              </a:ext>
            </a:extLst>
          </p:cNvPr>
          <p:cNvSpPr>
            <a:spLocks noChangeShapeType="1"/>
          </p:cNvSpPr>
          <p:nvPr/>
        </p:nvSpPr>
        <p:spPr bwMode="auto">
          <a:xfrm>
            <a:off x="914400" y="4648200"/>
            <a:ext cx="7162800"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15" name="Text Box 3">
            <a:extLst>
              <a:ext uri="{FF2B5EF4-FFF2-40B4-BE49-F238E27FC236}">
                <a16:creationId xmlns:a16="http://schemas.microsoft.com/office/drawing/2014/main" id="{6BDC0E0A-DDC7-4DD9-8D08-CE2793B1D8DD}"/>
              </a:ext>
            </a:extLst>
          </p:cNvPr>
          <p:cNvSpPr txBox="1">
            <a:spLocks noChangeArrowheads="1"/>
          </p:cNvSpPr>
          <p:nvPr/>
        </p:nvSpPr>
        <p:spPr bwMode="auto">
          <a:xfrm>
            <a:off x="3886200" y="51054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Comic Sans MS" panose="030F0702030302020204" pitchFamily="66" charset="0"/>
              </a:rPr>
              <a:t>Test Result</a:t>
            </a:r>
          </a:p>
        </p:txBody>
      </p:sp>
      <p:sp>
        <p:nvSpPr>
          <p:cNvPr id="397316" name="Freeform 4">
            <a:extLst>
              <a:ext uri="{FF2B5EF4-FFF2-40B4-BE49-F238E27FC236}">
                <a16:creationId xmlns:a16="http://schemas.microsoft.com/office/drawing/2014/main" id="{44F258DD-2893-4246-B961-144B0B9C8428}"/>
              </a:ext>
            </a:extLst>
          </p:cNvPr>
          <p:cNvSpPr>
            <a:spLocks/>
          </p:cNvSpPr>
          <p:nvPr/>
        </p:nvSpPr>
        <p:spPr bwMode="auto">
          <a:xfrm>
            <a:off x="3581400" y="2819400"/>
            <a:ext cx="3933825" cy="1819275"/>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17" name="Line 5">
            <a:extLst>
              <a:ext uri="{FF2B5EF4-FFF2-40B4-BE49-F238E27FC236}">
                <a16:creationId xmlns:a16="http://schemas.microsoft.com/office/drawing/2014/main" id="{CFE8F707-5F3A-4B17-BC82-5823C4F8E909}"/>
              </a:ext>
            </a:extLst>
          </p:cNvPr>
          <p:cNvSpPr>
            <a:spLocks noChangeShapeType="1"/>
          </p:cNvSpPr>
          <p:nvPr/>
        </p:nvSpPr>
        <p:spPr bwMode="auto">
          <a:xfrm>
            <a:off x="4876800" y="1828800"/>
            <a:ext cx="0" cy="29718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26" name="Freeform 14">
            <a:extLst>
              <a:ext uri="{FF2B5EF4-FFF2-40B4-BE49-F238E27FC236}">
                <a16:creationId xmlns:a16="http://schemas.microsoft.com/office/drawing/2014/main" id="{E372D0C1-9684-43CA-B0B3-50AC52D0FC29}"/>
              </a:ext>
            </a:extLst>
          </p:cNvPr>
          <p:cNvSpPr>
            <a:spLocks/>
          </p:cNvSpPr>
          <p:nvPr/>
        </p:nvSpPr>
        <p:spPr bwMode="auto">
          <a:xfrm>
            <a:off x="1676400" y="2819400"/>
            <a:ext cx="4454525" cy="1838325"/>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38100" cap="flat" cmpd="sng">
            <a:solidFill>
              <a:srgbClr val="D8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27" name="Freeform 15">
            <a:extLst>
              <a:ext uri="{FF2B5EF4-FFF2-40B4-BE49-F238E27FC236}">
                <a16:creationId xmlns:a16="http://schemas.microsoft.com/office/drawing/2014/main" id="{2A7E4BCC-7A4D-4B99-AA09-3DD24A8A9DE5}"/>
              </a:ext>
            </a:extLst>
          </p:cNvPr>
          <p:cNvSpPr>
            <a:spLocks/>
          </p:cNvSpPr>
          <p:nvPr/>
        </p:nvSpPr>
        <p:spPr bwMode="auto">
          <a:xfrm>
            <a:off x="4873625" y="4159250"/>
            <a:ext cx="1273175" cy="493713"/>
          </a:xfrm>
          <a:custGeom>
            <a:avLst/>
            <a:gdLst>
              <a:gd name="T0" fmla="*/ 2 w 802"/>
              <a:gd name="T1" fmla="*/ 308 h 311"/>
              <a:gd name="T2" fmla="*/ 0 w 802"/>
              <a:gd name="T3" fmla="*/ 0 h 311"/>
              <a:gd name="T4" fmla="*/ 88 w 802"/>
              <a:gd name="T5" fmla="*/ 109 h 311"/>
              <a:gd name="T6" fmla="*/ 151 w 802"/>
              <a:gd name="T7" fmla="*/ 166 h 311"/>
              <a:gd name="T8" fmla="*/ 292 w 802"/>
              <a:gd name="T9" fmla="*/ 211 h 311"/>
              <a:gd name="T10" fmla="*/ 494 w 802"/>
              <a:gd name="T11" fmla="*/ 260 h 311"/>
              <a:gd name="T12" fmla="*/ 802 w 802"/>
              <a:gd name="T13" fmla="*/ 311 h 311"/>
              <a:gd name="T14" fmla="*/ 2 w 802"/>
              <a:gd name="T15" fmla="*/ 308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311">
                <a:moveTo>
                  <a:pt x="2" y="308"/>
                </a:moveTo>
                <a:lnTo>
                  <a:pt x="0" y="0"/>
                </a:lnTo>
                <a:lnTo>
                  <a:pt x="88" y="109"/>
                </a:lnTo>
                <a:lnTo>
                  <a:pt x="151" y="166"/>
                </a:lnTo>
                <a:lnTo>
                  <a:pt x="292" y="211"/>
                </a:lnTo>
                <a:lnTo>
                  <a:pt x="494" y="260"/>
                </a:lnTo>
                <a:lnTo>
                  <a:pt x="802" y="311"/>
                </a:lnTo>
                <a:lnTo>
                  <a:pt x="2" y="308"/>
                </a:lnTo>
                <a:close/>
              </a:path>
            </a:pathLst>
          </a:custGeom>
          <a:solidFill>
            <a:srgbClr val="D80000"/>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28" name="AutoShape 16">
            <a:extLst>
              <a:ext uri="{FF2B5EF4-FFF2-40B4-BE49-F238E27FC236}">
                <a16:creationId xmlns:a16="http://schemas.microsoft.com/office/drawing/2014/main" id="{4A504C28-0972-4D52-9A83-D7473F3F07F9}"/>
              </a:ext>
            </a:extLst>
          </p:cNvPr>
          <p:cNvSpPr>
            <a:spLocks/>
          </p:cNvSpPr>
          <p:nvPr/>
        </p:nvSpPr>
        <p:spPr bwMode="auto">
          <a:xfrm>
            <a:off x="6477000" y="5033963"/>
            <a:ext cx="1835150" cy="835025"/>
          </a:xfrm>
          <a:prstGeom prst="borderCallout1">
            <a:avLst>
              <a:gd name="adj1" fmla="val 13690"/>
              <a:gd name="adj2" fmla="val -4153"/>
              <a:gd name="adj3" fmla="val -59505"/>
              <a:gd name="adj4" fmla="val -7231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en-US" sz="2400" b="1">
                <a:solidFill>
                  <a:srgbClr val="000000"/>
                </a:solidFill>
                <a:latin typeface="Comic Sans MS" panose="030F0702030302020204" pitchFamily="66" charset="0"/>
              </a:rPr>
              <a:t>False Positives</a:t>
            </a:r>
          </a:p>
        </p:txBody>
      </p:sp>
      <p:grpSp>
        <p:nvGrpSpPr>
          <p:cNvPr id="17" name="Group 8">
            <a:extLst>
              <a:ext uri="{FF2B5EF4-FFF2-40B4-BE49-F238E27FC236}">
                <a16:creationId xmlns:a16="http://schemas.microsoft.com/office/drawing/2014/main" id="{7DEBECEE-6A4E-4135-B1FA-B9E01AC677B6}"/>
              </a:ext>
            </a:extLst>
          </p:cNvPr>
          <p:cNvGrpSpPr>
            <a:grpSpLocks/>
          </p:cNvGrpSpPr>
          <p:nvPr/>
        </p:nvGrpSpPr>
        <p:grpSpPr bwMode="auto">
          <a:xfrm>
            <a:off x="914400" y="1752600"/>
            <a:ext cx="3962400" cy="457200"/>
            <a:chOff x="576" y="1104"/>
            <a:chExt cx="2496" cy="288"/>
          </a:xfrm>
        </p:grpSpPr>
        <p:sp>
          <p:nvSpPr>
            <p:cNvPr id="18" name="Line 9">
              <a:extLst>
                <a:ext uri="{FF2B5EF4-FFF2-40B4-BE49-F238E27FC236}">
                  <a16:creationId xmlns:a16="http://schemas.microsoft.com/office/drawing/2014/main" id="{8A43977A-560F-4AA6-9E32-FDB446BD61A9}"/>
                </a:ext>
              </a:extLst>
            </p:cNvPr>
            <p:cNvSpPr>
              <a:spLocks noChangeShapeType="1"/>
            </p:cNvSpPr>
            <p:nvPr/>
          </p:nvSpPr>
          <p:spPr bwMode="auto">
            <a:xfrm flipH="1">
              <a:off x="672" y="1392"/>
              <a:ext cx="2352"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0">
              <a:extLst>
                <a:ext uri="{FF2B5EF4-FFF2-40B4-BE49-F238E27FC236}">
                  <a16:creationId xmlns:a16="http://schemas.microsoft.com/office/drawing/2014/main" id="{C8F80744-CE7F-4868-9231-6AA0430ED2AB}"/>
                </a:ext>
              </a:extLst>
            </p:cNvPr>
            <p:cNvSpPr txBox="1">
              <a:spLocks noChangeArrowheads="1"/>
            </p:cNvSpPr>
            <p:nvPr/>
          </p:nvSpPr>
          <p:spPr bwMode="auto">
            <a:xfrm>
              <a:off x="576"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latin typeface="Comic Sans MS" panose="030F0702030302020204" pitchFamily="66" charset="0"/>
                </a:rPr>
                <a:t>Short responses distribution</a:t>
              </a:r>
            </a:p>
          </p:txBody>
        </p:sp>
      </p:grpSp>
      <p:grpSp>
        <p:nvGrpSpPr>
          <p:cNvPr id="20" name="Group 11">
            <a:extLst>
              <a:ext uri="{FF2B5EF4-FFF2-40B4-BE49-F238E27FC236}">
                <a16:creationId xmlns:a16="http://schemas.microsoft.com/office/drawing/2014/main" id="{ED5F2B90-C86E-49B0-8C44-1E401028A324}"/>
              </a:ext>
            </a:extLst>
          </p:cNvPr>
          <p:cNvGrpSpPr>
            <a:grpSpLocks/>
          </p:cNvGrpSpPr>
          <p:nvPr/>
        </p:nvGrpSpPr>
        <p:grpSpPr bwMode="auto">
          <a:xfrm>
            <a:off x="4953000" y="1752600"/>
            <a:ext cx="3962400" cy="457200"/>
            <a:chOff x="3120" y="1104"/>
            <a:chExt cx="2496" cy="288"/>
          </a:xfrm>
        </p:grpSpPr>
        <p:sp>
          <p:nvSpPr>
            <p:cNvPr id="21" name="Line 12">
              <a:extLst>
                <a:ext uri="{FF2B5EF4-FFF2-40B4-BE49-F238E27FC236}">
                  <a16:creationId xmlns:a16="http://schemas.microsoft.com/office/drawing/2014/main" id="{914FA4C8-8A58-428F-BE95-279674717317}"/>
                </a:ext>
              </a:extLst>
            </p:cNvPr>
            <p:cNvSpPr>
              <a:spLocks noChangeShapeType="1"/>
            </p:cNvSpPr>
            <p:nvPr/>
          </p:nvSpPr>
          <p:spPr bwMode="auto">
            <a:xfrm>
              <a:off x="3120" y="1392"/>
              <a:ext cx="2064"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13">
              <a:extLst>
                <a:ext uri="{FF2B5EF4-FFF2-40B4-BE49-F238E27FC236}">
                  <a16:creationId xmlns:a16="http://schemas.microsoft.com/office/drawing/2014/main" id="{69A23662-C84A-4EC9-8FB4-A6851F0EC47A}"/>
                </a:ext>
              </a:extLst>
            </p:cNvPr>
            <p:cNvSpPr txBox="1">
              <a:spLocks noChangeArrowheads="1"/>
            </p:cNvSpPr>
            <p:nvPr/>
          </p:nvSpPr>
          <p:spPr bwMode="auto">
            <a:xfrm>
              <a:off x="3120" y="1104"/>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Long responses distribution</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Line 2">
            <a:extLst>
              <a:ext uri="{FF2B5EF4-FFF2-40B4-BE49-F238E27FC236}">
                <a16:creationId xmlns:a16="http://schemas.microsoft.com/office/drawing/2014/main" id="{EA160E31-C521-48D9-94BC-AFD4C27AAEFD}"/>
              </a:ext>
            </a:extLst>
          </p:cNvPr>
          <p:cNvSpPr>
            <a:spLocks noChangeShapeType="1"/>
          </p:cNvSpPr>
          <p:nvPr/>
        </p:nvSpPr>
        <p:spPr bwMode="auto">
          <a:xfrm>
            <a:off x="914400" y="4648200"/>
            <a:ext cx="7162800"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11" name="Text Box 3">
            <a:extLst>
              <a:ext uri="{FF2B5EF4-FFF2-40B4-BE49-F238E27FC236}">
                <a16:creationId xmlns:a16="http://schemas.microsoft.com/office/drawing/2014/main" id="{C0A748E7-29EE-42FD-89F8-BD5E764B35C7}"/>
              </a:ext>
            </a:extLst>
          </p:cNvPr>
          <p:cNvSpPr txBox="1">
            <a:spLocks noChangeArrowheads="1"/>
          </p:cNvSpPr>
          <p:nvPr/>
        </p:nvSpPr>
        <p:spPr bwMode="auto">
          <a:xfrm>
            <a:off x="3886200" y="51054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Comic Sans MS" panose="030F0702030302020204" pitchFamily="66" charset="0"/>
              </a:rPr>
              <a:t>Test Result</a:t>
            </a:r>
          </a:p>
        </p:txBody>
      </p:sp>
      <p:sp>
        <p:nvSpPr>
          <p:cNvPr id="401412" name="Freeform 4">
            <a:extLst>
              <a:ext uri="{FF2B5EF4-FFF2-40B4-BE49-F238E27FC236}">
                <a16:creationId xmlns:a16="http://schemas.microsoft.com/office/drawing/2014/main" id="{DB734CFC-C63A-402C-8138-29173777066D}"/>
              </a:ext>
            </a:extLst>
          </p:cNvPr>
          <p:cNvSpPr>
            <a:spLocks/>
          </p:cNvSpPr>
          <p:nvPr/>
        </p:nvSpPr>
        <p:spPr bwMode="auto">
          <a:xfrm>
            <a:off x="3581400" y="2819400"/>
            <a:ext cx="3933825" cy="1819275"/>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16" name="Freeform 8">
            <a:extLst>
              <a:ext uri="{FF2B5EF4-FFF2-40B4-BE49-F238E27FC236}">
                <a16:creationId xmlns:a16="http://schemas.microsoft.com/office/drawing/2014/main" id="{C1D54B3E-1D2A-45C4-B20D-844D94737E1C}"/>
              </a:ext>
            </a:extLst>
          </p:cNvPr>
          <p:cNvSpPr>
            <a:spLocks/>
          </p:cNvSpPr>
          <p:nvPr/>
        </p:nvSpPr>
        <p:spPr bwMode="auto">
          <a:xfrm>
            <a:off x="1676400" y="2819400"/>
            <a:ext cx="4454525" cy="1838325"/>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38100" cap="flat" cmpd="sng">
            <a:solidFill>
              <a:srgbClr val="D8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17" name="Text Box 9">
            <a:extLst>
              <a:ext uri="{FF2B5EF4-FFF2-40B4-BE49-F238E27FC236}">
                <a16:creationId xmlns:a16="http://schemas.microsoft.com/office/drawing/2014/main" id="{098739F0-0E7C-4F57-8B85-E9D39C55768C}"/>
              </a:ext>
            </a:extLst>
          </p:cNvPr>
          <p:cNvSpPr txBox="1">
            <a:spLocks noChangeArrowheads="1"/>
          </p:cNvSpPr>
          <p:nvPr/>
        </p:nvSpPr>
        <p:spPr bwMode="auto">
          <a:xfrm>
            <a:off x="533400" y="2362200"/>
            <a:ext cx="914400" cy="579438"/>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b="1">
                <a:effectLst>
                  <a:outerShdw blurRad="38100" dist="38100" dir="2700000" algn="tl">
                    <a:srgbClr val="C0C0C0"/>
                  </a:outerShdw>
                </a:effectLst>
                <a:latin typeface="Comic Sans MS" panose="030F0702030302020204" pitchFamily="66" charset="0"/>
              </a:rPr>
              <a:t>‘‘-’’</a:t>
            </a:r>
          </a:p>
        </p:txBody>
      </p:sp>
      <p:sp>
        <p:nvSpPr>
          <p:cNvPr id="401418" name="Text Box 10">
            <a:extLst>
              <a:ext uri="{FF2B5EF4-FFF2-40B4-BE49-F238E27FC236}">
                <a16:creationId xmlns:a16="http://schemas.microsoft.com/office/drawing/2014/main" id="{655AEA8F-9E10-47DD-BFB3-4ACD437AE826}"/>
              </a:ext>
            </a:extLst>
          </p:cNvPr>
          <p:cNvSpPr txBox="1">
            <a:spLocks noChangeArrowheads="1"/>
          </p:cNvSpPr>
          <p:nvPr/>
        </p:nvSpPr>
        <p:spPr bwMode="auto">
          <a:xfrm>
            <a:off x="7620000" y="2362200"/>
            <a:ext cx="990600" cy="57943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b="1">
                <a:effectLst>
                  <a:outerShdw blurRad="38100" dist="38100" dir="2700000" algn="tl">
                    <a:srgbClr val="C0C0C0"/>
                  </a:outerShdw>
                </a:effectLst>
                <a:latin typeface="Comic Sans MS" panose="030F0702030302020204" pitchFamily="66" charset="0"/>
              </a:rPr>
              <a:t>‘‘+’’</a:t>
            </a:r>
          </a:p>
        </p:txBody>
      </p:sp>
      <p:sp>
        <p:nvSpPr>
          <p:cNvPr id="401423" name="Line 15">
            <a:extLst>
              <a:ext uri="{FF2B5EF4-FFF2-40B4-BE49-F238E27FC236}">
                <a16:creationId xmlns:a16="http://schemas.microsoft.com/office/drawing/2014/main" id="{67B2E37A-2B5C-48A3-A3C4-C58D6A99B688}"/>
              </a:ext>
            </a:extLst>
          </p:cNvPr>
          <p:cNvSpPr>
            <a:spLocks noChangeShapeType="1"/>
          </p:cNvSpPr>
          <p:nvPr/>
        </p:nvSpPr>
        <p:spPr bwMode="auto">
          <a:xfrm>
            <a:off x="4876800" y="1828800"/>
            <a:ext cx="0" cy="29718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24" name="Line 16">
            <a:extLst>
              <a:ext uri="{FF2B5EF4-FFF2-40B4-BE49-F238E27FC236}">
                <a16:creationId xmlns:a16="http://schemas.microsoft.com/office/drawing/2014/main" id="{DAD67663-AA09-4067-A107-C9F7806BA510}"/>
              </a:ext>
            </a:extLst>
          </p:cNvPr>
          <p:cNvSpPr>
            <a:spLocks noChangeShapeType="1"/>
          </p:cNvSpPr>
          <p:nvPr/>
        </p:nvSpPr>
        <p:spPr bwMode="auto">
          <a:xfrm>
            <a:off x="4343400" y="1828800"/>
            <a:ext cx="0" cy="2971800"/>
          </a:xfrm>
          <a:prstGeom prst="line">
            <a:avLst/>
          </a:prstGeom>
          <a:noFill/>
          <a:ln w="381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25" name="Line 17">
            <a:extLst>
              <a:ext uri="{FF2B5EF4-FFF2-40B4-BE49-F238E27FC236}">
                <a16:creationId xmlns:a16="http://schemas.microsoft.com/office/drawing/2014/main" id="{2C5CC2E2-2E67-49FA-AD2A-2895C69D8583}"/>
              </a:ext>
            </a:extLst>
          </p:cNvPr>
          <p:cNvSpPr>
            <a:spLocks noChangeShapeType="1"/>
          </p:cNvSpPr>
          <p:nvPr/>
        </p:nvSpPr>
        <p:spPr bwMode="auto">
          <a:xfrm>
            <a:off x="3810000" y="1828800"/>
            <a:ext cx="0" cy="2971800"/>
          </a:xfrm>
          <a:prstGeom prst="line">
            <a:avLst/>
          </a:prstGeom>
          <a:noFill/>
          <a:ln w="3810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26" name="Line 18">
            <a:extLst>
              <a:ext uri="{FF2B5EF4-FFF2-40B4-BE49-F238E27FC236}">
                <a16:creationId xmlns:a16="http://schemas.microsoft.com/office/drawing/2014/main" id="{21AC2168-A19D-40E0-AF70-66E80B8354B7}"/>
              </a:ext>
            </a:extLst>
          </p:cNvPr>
          <p:cNvSpPr>
            <a:spLocks noChangeShapeType="1"/>
          </p:cNvSpPr>
          <p:nvPr/>
        </p:nvSpPr>
        <p:spPr bwMode="auto">
          <a:xfrm>
            <a:off x="3276600" y="1828800"/>
            <a:ext cx="0" cy="2971800"/>
          </a:xfrm>
          <a:prstGeom prst="line">
            <a:avLst/>
          </a:prstGeom>
          <a:noFill/>
          <a:ln w="381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27" name="Rectangle 19">
            <a:extLst>
              <a:ext uri="{FF2B5EF4-FFF2-40B4-BE49-F238E27FC236}">
                <a16:creationId xmlns:a16="http://schemas.microsoft.com/office/drawing/2014/main" id="{57250377-A9EA-4333-B621-33A11E46A4E0}"/>
              </a:ext>
            </a:extLst>
          </p:cNvPr>
          <p:cNvSpPr>
            <a:spLocks noGrp="1" noChangeArrowheads="1"/>
          </p:cNvSpPr>
          <p:nvPr>
            <p:ph type="title"/>
          </p:nvPr>
        </p:nvSpPr>
        <p:spPr>
          <a:xfrm>
            <a:off x="685800" y="228600"/>
            <a:ext cx="7772400" cy="1143000"/>
          </a:xfrm>
        </p:spPr>
        <p:txBody>
          <a:bodyPr/>
          <a:lstStyle/>
          <a:p>
            <a:r>
              <a:rPr lang="en-US" altLang="en-US"/>
              <a:t>Moving the Threshold: left</a:t>
            </a:r>
          </a:p>
        </p:txBody>
      </p:sp>
      <p:sp>
        <p:nvSpPr>
          <p:cNvPr id="401428" name="Line 20">
            <a:extLst>
              <a:ext uri="{FF2B5EF4-FFF2-40B4-BE49-F238E27FC236}">
                <a16:creationId xmlns:a16="http://schemas.microsoft.com/office/drawing/2014/main" id="{88D52599-33AE-4B29-88D0-E573084559D9}"/>
              </a:ext>
            </a:extLst>
          </p:cNvPr>
          <p:cNvSpPr>
            <a:spLocks noChangeShapeType="1"/>
          </p:cNvSpPr>
          <p:nvPr/>
        </p:nvSpPr>
        <p:spPr bwMode="auto">
          <a:xfrm rot="32379009">
            <a:off x="1752600" y="5029200"/>
            <a:ext cx="3124200" cy="1588"/>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401423"/>
                                        </p:tgtEl>
                                        <p:attrNameLst>
                                          <p:attrName>style.visibility</p:attrName>
                                        </p:attrNameLst>
                                      </p:cBhvr>
                                      <p:to>
                                        <p:strVal val="visible"/>
                                      </p:to>
                                    </p:set>
                                  </p:childTnLst>
                                  <p:subTnLst>
                                    <p:set>
                                      <p:cBhvr override="childStyle">
                                        <p:cTn dur="1" fill="hold" display="0" masterRel="nextClick" afterEffect="1"/>
                                        <p:tgtEl>
                                          <p:spTgt spid="40142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01424"/>
                                        </p:tgtEl>
                                        <p:attrNameLst>
                                          <p:attrName>style.visibility</p:attrName>
                                        </p:attrNameLst>
                                      </p:cBhvr>
                                      <p:to>
                                        <p:strVal val="visible"/>
                                      </p:to>
                                    </p:set>
                                  </p:childTnLst>
                                  <p:subTnLst>
                                    <p:set>
                                      <p:cBhvr override="childStyle">
                                        <p:cTn dur="1" fill="hold" display="0" masterRel="nextClick" afterEffect="1"/>
                                        <p:tgtEl>
                                          <p:spTgt spid="40142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01425"/>
                                        </p:tgtEl>
                                        <p:attrNameLst>
                                          <p:attrName>style.visibility</p:attrName>
                                        </p:attrNameLst>
                                      </p:cBhvr>
                                      <p:to>
                                        <p:strVal val="visible"/>
                                      </p:to>
                                    </p:set>
                                  </p:childTnLst>
                                  <p:subTnLst>
                                    <p:set>
                                      <p:cBhvr override="childStyle">
                                        <p:cTn dur="1" fill="hold" display="0" masterRel="nextClick" afterEffect="1"/>
                                        <p:tgtEl>
                                          <p:spTgt spid="40142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01426"/>
                                        </p:tgtEl>
                                        <p:attrNameLst>
                                          <p:attrName>style.visibility</p:attrName>
                                        </p:attrNameLst>
                                      </p:cBhvr>
                                      <p:to>
                                        <p:strVal val="visible"/>
                                      </p:to>
                                    </p:set>
                                  </p:childTnLst>
                                  <p:subTnLst>
                                    <p:set>
                                      <p:cBhvr override="childStyle">
                                        <p:cTn dur="1" fill="hold" display="0" masterRel="nextClick" afterEffect="1"/>
                                        <p:tgtEl>
                                          <p:spTgt spid="4014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5746" name="Group 2">
            <a:extLst>
              <a:ext uri="{FF2B5EF4-FFF2-40B4-BE49-F238E27FC236}">
                <a16:creationId xmlns:a16="http://schemas.microsoft.com/office/drawing/2014/main" id="{D89AAF7E-74F0-4DA3-8C41-D8F85A3BE7A8}"/>
              </a:ext>
            </a:extLst>
          </p:cNvPr>
          <p:cNvGrpSpPr>
            <a:grpSpLocks/>
          </p:cNvGrpSpPr>
          <p:nvPr/>
        </p:nvGrpSpPr>
        <p:grpSpPr bwMode="auto">
          <a:xfrm>
            <a:off x="1447800" y="990600"/>
            <a:ext cx="4572000" cy="4572000"/>
            <a:chOff x="1488" y="720"/>
            <a:chExt cx="2880" cy="2880"/>
          </a:xfrm>
        </p:grpSpPr>
        <p:sp>
          <p:nvSpPr>
            <p:cNvPr id="415747" name="Line 3">
              <a:extLst>
                <a:ext uri="{FF2B5EF4-FFF2-40B4-BE49-F238E27FC236}">
                  <a16:creationId xmlns:a16="http://schemas.microsoft.com/office/drawing/2014/main" id="{68E49F6B-9F45-4A8E-A764-BA28F64BA1F5}"/>
                </a:ext>
              </a:extLst>
            </p:cNvPr>
            <p:cNvSpPr>
              <a:spLocks noChangeShapeType="1"/>
            </p:cNvSpPr>
            <p:nvPr/>
          </p:nvSpPr>
          <p:spPr bwMode="auto">
            <a:xfrm>
              <a:off x="1488" y="720"/>
              <a:ext cx="28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48" name="Line 4">
              <a:extLst>
                <a:ext uri="{FF2B5EF4-FFF2-40B4-BE49-F238E27FC236}">
                  <a16:creationId xmlns:a16="http://schemas.microsoft.com/office/drawing/2014/main" id="{EF7ECD35-002E-4899-8512-F8869B5E8877}"/>
                </a:ext>
              </a:extLst>
            </p:cNvPr>
            <p:cNvSpPr>
              <a:spLocks noChangeShapeType="1"/>
            </p:cNvSpPr>
            <p:nvPr/>
          </p:nvSpPr>
          <p:spPr bwMode="auto">
            <a:xfrm>
              <a:off x="4368" y="720"/>
              <a:ext cx="0" cy="28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5749" name="Group 5">
            <a:extLst>
              <a:ext uri="{FF2B5EF4-FFF2-40B4-BE49-F238E27FC236}">
                <a16:creationId xmlns:a16="http://schemas.microsoft.com/office/drawing/2014/main" id="{82D4A7BC-85CC-4B9E-84B5-2B85EBD17B50}"/>
              </a:ext>
            </a:extLst>
          </p:cNvPr>
          <p:cNvGrpSpPr>
            <a:grpSpLocks/>
          </p:cNvGrpSpPr>
          <p:nvPr/>
        </p:nvGrpSpPr>
        <p:grpSpPr bwMode="auto">
          <a:xfrm>
            <a:off x="381000" y="990600"/>
            <a:ext cx="1066800" cy="4633913"/>
            <a:chOff x="816" y="720"/>
            <a:chExt cx="672" cy="2919"/>
          </a:xfrm>
        </p:grpSpPr>
        <p:sp>
          <p:nvSpPr>
            <p:cNvPr id="415750" name="Line 6">
              <a:extLst>
                <a:ext uri="{FF2B5EF4-FFF2-40B4-BE49-F238E27FC236}">
                  <a16:creationId xmlns:a16="http://schemas.microsoft.com/office/drawing/2014/main" id="{4FB11000-4560-4727-B192-8E71066D9903}"/>
                </a:ext>
              </a:extLst>
            </p:cNvPr>
            <p:cNvSpPr>
              <a:spLocks noChangeShapeType="1"/>
            </p:cNvSpPr>
            <p:nvPr/>
          </p:nvSpPr>
          <p:spPr bwMode="auto">
            <a:xfrm flipV="1">
              <a:off x="1488" y="72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1" name="Text Box 7">
              <a:extLst>
                <a:ext uri="{FF2B5EF4-FFF2-40B4-BE49-F238E27FC236}">
                  <a16:creationId xmlns:a16="http://schemas.microsoft.com/office/drawing/2014/main" id="{F33A1D47-3B84-4338-8869-41EEA62F3553}"/>
                </a:ext>
              </a:extLst>
            </p:cNvPr>
            <p:cNvSpPr txBox="1">
              <a:spLocks noChangeArrowheads="1"/>
            </p:cNvSpPr>
            <p:nvPr/>
          </p:nvSpPr>
          <p:spPr bwMode="auto">
            <a:xfrm rot="-5400000">
              <a:off x="220" y="2032"/>
              <a:ext cx="172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latin typeface="Comic Sans MS" panose="030F0702030302020204" pitchFamily="66" charset="0"/>
                </a:rPr>
                <a:t>True Positive Rate      (sensitivity)</a:t>
              </a:r>
            </a:p>
          </p:txBody>
        </p:sp>
        <p:sp>
          <p:nvSpPr>
            <p:cNvPr id="415752" name="Text Box 8">
              <a:extLst>
                <a:ext uri="{FF2B5EF4-FFF2-40B4-BE49-F238E27FC236}">
                  <a16:creationId xmlns:a16="http://schemas.microsoft.com/office/drawing/2014/main" id="{596D5ED9-17F0-48A9-B0F9-6BB55D5929E6}"/>
                </a:ext>
              </a:extLst>
            </p:cNvPr>
            <p:cNvSpPr txBox="1">
              <a:spLocks noChangeArrowheads="1"/>
            </p:cNvSpPr>
            <p:nvPr/>
          </p:nvSpPr>
          <p:spPr bwMode="auto">
            <a:xfrm>
              <a:off x="1104" y="340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Comic Sans MS" panose="030F0702030302020204" pitchFamily="66" charset="0"/>
                </a:rPr>
                <a:t>0%</a:t>
              </a:r>
            </a:p>
          </p:txBody>
        </p:sp>
        <p:sp>
          <p:nvSpPr>
            <p:cNvPr id="415753" name="Text Box 9">
              <a:extLst>
                <a:ext uri="{FF2B5EF4-FFF2-40B4-BE49-F238E27FC236}">
                  <a16:creationId xmlns:a16="http://schemas.microsoft.com/office/drawing/2014/main" id="{F8AC902B-D99A-49DA-88EA-D4D5BB74F692}"/>
                </a:ext>
              </a:extLst>
            </p:cNvPr>
            <p:cNvSpPr txBox="1">
              <a:spLocks noChangeArrowheads="1"/>
            </p:cNvSpPr>
            <p:nvPr/>
          </p:nvSpPr>
          <p:spPr bwMode="auto">
            <a:xfrm>
              <a:off x="816" y="76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Comic Sans MS" panose="030F0702030302020204" pitchFamily="66" charset="0"/>
                </a:rPr>
                <a:t>100%</a:t>
              </a:r>
            </a:p>
          </p:txBody>
        </p:sp>
      </p:grpSp>
      <p:grpSp>
        <p:nvGrpSpPr>
          <p:cNvPr id="415754" name="Group 10">
            <a:extLst>
              <a:ext uri="{FF2B5EF4-FFF2-40B4-BE49-F238E27FC236}">
                <a16:creationId xmlns:a16="http://schemas.microsoft.com/office/drawing/2014/main" id="{A9E98DDC-F617-4429-8813-C6F201165DE9}"/>
              </a:ext>
            </a:extLst>
          </p:cNvPr>
          <p:cNvGrpSpPr>
            <a:grpSpLocks/>
          </p:cNvGrpSpPr>
          <p:nvPr/>
        </p:nvGrpSpPr>
        <p:grpSpPr bwMode="auto">
          <a:xfrm>
            <a:off x="1295400" y="5562600"/>
            <a:ext cx="4953000" cy="1006475"/>
            <a:chOff x="1392" y="3600"/>
            <a:chExt cx="3120" cy="634"/>
          </a:xfrm>
        </p:grpSpPr>
        <p:sp>
          <p:nvSpPr>
            <p:cNvPr id="415755" name="Line 11">
              <a:extLst>
                <a:ext uri="{FF2B5EF4-FFF2-40B4-BE49-F238E27FC236}">
                  <a16:creationId xmlns:a16="http://schemas.microsoft.com/office/drawing/2014/main" id="{DFCD820F-4758-407D-8D76-426B5879354A}"/>
                </a:ext>
              </a:extLst>
            </p:cNvPr>
            <p:cNvSpPr>
              <a:spLocks noChangeShapeType="1"/>
            </p:cNvSpPr>
            <p:nvPr/>
          </p:nvSpPr>
          <p:spPr bwMode="auto">
            <a:xfrm rot="5400000" flipV="1">
              <a:off x="2928" y="216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6" name="Text Box 12">
              <a:extLst>
                <a:ext uri="{FF2B5EF4-FFF2-40B4-BE49-F238E27FC236}">
                  <a16:creationId xmlns:a16="http://schemas.microsoft.com/office/drawing/2014/main" id="{329F06CD-6147-4D92-8CE5-FC3CB9061FA0}"/>
                </a:ext>
              </a:extLst>
            </p:cNvPr>
            <p:cNvSpPr txBox="1">
              <a:spLocks noChangeArrowheads="1"/>
            </p:cNvSpPr>
            <p:nvPr/>
          </p:nvSpPr>
          <p:spPr bwMode="auto">
            <a:xfrm>
              <a:off x="2304" y="3792"/>
              <a:ext cx="15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latin typeface="Comic Sans MS" panose="030F0702030302020204" pitchFamily="66" charset="0"/>
                </a:rPr>
                <a:t>False Positive Rate (1-specificity)</a:t>
              </a:r>
            </a:p>
          </p:txBody>
        </p:sp>
        <p:sp>
          <p:nvSpPr>
            <p:cNvPr id="415757" name="Text Box 13">
              <a:extLst>
                <a:ext uri="{FF2B5EF4-FFF2-40B4-BE49-F238E27FC236}">
                  <a16:creationId xmlns:a16="http://schemas.microsoft.com/office/drawing/2014/main" id="{8AB9608B-25DA-40A6-BA6C-0BFE1E97545D}"/>
                </a:ext>
              </a:extLst>
            </p:cNvPr>
            <p:cNvSpPr txBox="1">
              <a:spLocks noChangeArrowheads="1"/>
            </p:cNvSpPr>
            <p:nvPr/>
          </p:nvSpPr>
          <p:spPr bwMode="auto">
            <a:xfrm>
              <a:off x="1392" y="369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Comic Sans MS" panose="030F0702030302020204" pitchFamily="66" charset="0"/>
                </a:rPr>
                <a:t>0%</a:t>
              </a:r>
            </a:p>
          </p:txBody>
        </p:sp>
        <p:sp>
          <p:nvSpPr>
            <p:cNvPr id="415758" name="Text Box 14">
              <a:extLst>
                <a:ext uri="{FF2B5EF4-FFF2-40B4-BE49-F238E27FC236}">
                  <a16:creationId xmlns:a16="http://schemas.microsoft.com/office/drawing/2014/main" id="{B5A05C84-516F-4A36-ADA8-A329BFE72E02}"/>
                </a:ext>
              </a:extLst>
            </p:cNvPr>
            <p:cNvSpPr txBox="1">
              <a:spLocks noChangeArrowheads="1"/>
            </p:cNvSpPr>
            <p:nvPr/>
          </p:nvSpPr>
          <p:spPr bwMode="auto">
            <a:xfrm>
              <a:off x="3984" y="3648"/>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Comic Sans MS" panose="030F0702030302020204" pitchFamily="66" charset="0"/>
                </a:rPr>
                <a:t>100%</a:t>
              </a:r>
            </a:p>
          </p:txBody>
        </p:sp>
      </p:grpSp>
      <p:sp>
        <p:nvSpPr>
          <p:cNvPr id="415759" name="Line 15">
            <a:extLst>
              <a:ext uri="{FF2B5EF4-FFF2-40B4-BE49-F238E27FC236}">
                <a16:creationId xmlns:a16="http://schemas.microsoft.com/office/drawing/2014/main" id="{A1545023-B778-4293-A4DE-32106E384867}"/>
              </a:ext>
            </a:extLst>
          </p:cNvPr>
          <p:cNvSpPr>
            <a:spLocks noChangeShapeType="1"/>
          </p:cNvSpPr>
          <p:nvPr/>
        </p:nvSpPr>
        <p:spPr bwMode="auto">
          <a:xfrm>
            <a:off x="6477000" y="2743200"/>
            <a:ext cx="0" cy="1066800"/>
          </a:xfrm>
          <a:prstGeom prst="line">
            <a:avLst/>
          </a:prstGeom>
          <a:noFill/>
          <a:ln w="28575">
            <a:solidFill>
              <a:srgbClr val="66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5760" name="Group 16">
            <a:extLst>
              <a:ext uri="{FF2B5EF4-FFF2-40B4-BE49-F238E27FC236}">
                <a16:creationId xmlns:a16="http://schemas.microsoft.com/office/drawing/2014/main" id="{144D90FC-7C9F-46E4-85CE-15EC88773569}"/>
              </a:ext>
            </a:extLst>
          </p:cNvPr>
          <p:cNvGrpSpPr>
            <a:grpSpLocks/>
          </p:cNvGrpSpPr>
          <p:nvPr/>
        </p:nvGrpSpPr>
        <p:grpSpPr bwMode="auto">
          <a:xfrm>
            <a:off x="5029200" y="3124200"/>
            <a:ext cx="3733800" cy="660400"/>
            <a:chOff x="3072" y="2096"/>
            <a:chExt cx="2352" cy="416"/>
          </a:xfrm>
        </p:grpSpPr>
        <p:sp>
          <p:nvSpPr>
            <p:cNvPr id="415761" name="Line 17">
              <a:extLst>
                <a:ext uri="{FF2B5EF4-FFF2-40B4-BE49-F238E27FC236}">
                  <a16:creationId xmlns:a16="http://schemas.microsoft.com/office/drawing/2014/main" id="{85C4F14F-F937-445A-9C67-BFB9EE994C2C}"/>
                </a:ext>
              </a:extLst>
            </p:cNvPr>
            <p:cNvSpPr>
              <a:spLocks noChangeShapeType="1"/>
            </p:cNvSpPr>
            <p:nvPr/>
          </p:nvSpPr>
          <p:spPr bwMode="auto">
            <a:xfrm>
              <a:off x="3072" y="2510"/>
              <a:ext cx="2352" cy="0"/>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2" name="Freeform 18">
              <a:extLst>
                <a:ext uri="{FF2B5EF4-FFF2-40B4-BE49-F238E27FC236}">
                  <a16:creationId xmlns:a16="http://schemas.microsoft.com/office/drawing/2014/main" id="{1AAD0943-3776-47EE-882D-7DB2F9C3D99E}"/>
                </a:ext>
              </a:extLst>
            </p:cNvPr>
            <p:cNvSpPr>
              <a:spLocks/>
            </p:cNvSpPr>
            <p:nvPr/>
          </p:nvSpPr>
          <p:spPr bwMode="auto">
            <a:xfrm>
              <a:off x="3948" y="2096"/>
              <a:ext cx="1291" cy="411"/>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3" name="Freeform 19">
              <a:extLst>
                <a:ext uri="{FF2B5EF4-FFF2-40B4-BE49-F238E27FC236}">
                  <a16:creationId xmlns:a16="http://schemas.microsoft.com/office/drawing/2014/main" id="{33B7B9F1-3386-4B13-BCAD-CB2F82245F30}"/>
                </a:ext>
              </a:extLst>
            </p:cNvPr>
            <p:cNvSpPr>
              <a:spLocks/>
            </p:cNvSpPr>
            <p:nvPr/>
          </p:nvSpPr>
          <p:spPr bwMode="auto">
            <a:xfrm>
              <a:off x="3322" y="2096"/>
              <a:ext cx="1463" cy="416"/>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38100" cap="flat"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5764" name="Line 20">
            <a:extLst>
              <a:ext uri="{FF2B5EF4-FFF2-40B4-BE49-F238E27FC236}">
                <a16:creationId xmlns:a16="http://schemas.microsoft.com/office/drawing/2014/main" id="{AE0134F0-B59B-4939-B284-34E3BA4F086D}"/>
              </a:ext>
            </a:extLst>
          </p:cNvPr>
          <p:cNvSpPr>
            <a:spLocks noChangeShapeType="1"/>
          </p:cNvSpPr>
          <p:nvPr/>
        </p:nvSpPr>
        <p:spPr bwMode="auto">
          <a:xfrm>
            <a:off x="6705600" y="2743200"/>
            <a:ext cx="0" cy="1066800"/>
          </a:xfrm>
          <a:prstGeom prst="line">
            <a:avLst/>
          </a:prstGeom>
          <a:noFill/>
          <a:ln w="28575">
            <a:solidFill>
              <a:srgbClr val="D8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5" name="Line 21">
            <a:extLst>
              <a:ext uri="{FF2B5EF4-FFF2-40B4-BE49-F238E27FC236}">
                <a16:creationId xmlns:a16="http://schemas.microsoft.com/office/drawing/2014/main" id="{8EE31658-A135-432D-B0B7-276BEFB53C47}"/>
              </a:ext>
            </a:extLst>
          </p:cNvPr>
          <p:cNvSpPr>
            <a:spLocks noChangeShapeType="1"/>
          </p:cNvSpPr>
          <p:nvPr/>
        </p:nvSpPr>
        <p:spPr bwMode="auto">
          <a:xfrm>
            <a:off x="6858000" y="2743200"/>
            <a:ext cx="0" cy="1066800"/>
          </a:xfrm>
          <a:prstGeom prst="line">
            <a:avLst/>
          </a:prstGeom>
          <a:noFill/>
          <a:ln w="28575">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6" name="Line 22">
            <a:extLst>
              <a:ext uri="{FF2B5EF4-FFF2-40B4-BE49-F238E27FC236}">
                <a16:creationId xmlns:a16="http://schemas.microsoft.com/office/drawing/2014/main" id="{705AFABD-F4A5-4C89-8478-B5E3F0963206}"/>
              </a:ext>
            </a:extLst>
          </p:cNvPr>
          <p:cNvSpPr>
            <a:spLocks noChangeShapeType="1"/>
          </p:cNvSpPr>
          <p:nvPr/>
        </p:nvSpPr>
        <p:spPr bwMode="auto">
          <a:xfrm>
            <a:off x="7086600" y="2743200"/>
            <a:ext cx="0" cy="1066800"/>
          </a:xfrm>
          <a:prstGeom prst="line">
            <a:avLst/>
          </a:prstGeom>
          <a:noFill/>
          <a:ln w="28575">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7" name="Line 23">
            <a:extLst>
              <a:ext uri="{FF2B5EF4-FFF2-40B4-BE49-F238E27FC236}">
                <a16:creationId xmlns:a16="http://schemas.microsoft.com/office/drawing/2014/main" id="{1E82699F-7B94-4C5D-B913-4B6ED8D15D72}"/>
              </a:ext>
            </a:extLst>
          </p:cNvPr>
          <p:cNvSpPr>
            <a:spLocks noChangeShapeType="1"/>
          </p:cNvSpPr>
          <p:nvPr/>
        </p:nvSpPr>
        <p:spPr bwMode="auto">
          <a:xfrm>
            <a:off x="7239000" y="2743200"/>
            <a:ext cx="0" cy="1066800"/>
          </a:xfrm>
          <a:prstGeom prst="line">
            <a:avLst/>
          </a:prstGeom>
          <a:noFill/>
          <a:ln w="28575">
            <a:solidFill>
              <a:srgbClr val="00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8" name="Line 24">
            <a:extLst>
              <a:ext uri="{FF2B5EF4-FFF2-40B4-BE49-F238E27FC236}">
                <a16:creationId xmlns:a16="http://schemas.microsoft.com/office/drawing/2014/main" id="{B02A030A-3B6D-492B-893E-D4A77203AFB0}"/>
              </a:ext>
            </a:extLst>
          </p:cNvPr>
          <p:cNvSpPr>
            <a:spLocks noChangeShapeType="1"/>
          </p:cNvSpPr>
          <p:nvPr/>
        </p:nvSpPr>
        <p:spPr bwMode="auto">
          <a:xfrm>
            <a:off x="7391400" y="2743200"/>
            <a:ext cx="0" cy="1066800"/>
          </a:xfrm>
          <a:prstGeom prst="line">
            <a:avLst/>
          </a:prstGeom>
          <a:noFill/>
          <a:ln w="28575">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9" name="Line 25">
            <a:extLst>
              <a:ext uri="{FF2B5EF4-FFF2-40B4-BE49-F238E27FC236}">
                <a16:creationId xmlns:a16="http://schemas.microsoft.com/office/drawing/2014/main" id="{0C2730BC-B41A-4A7A-B6C5-F629C551CBE7}"/>
              </a:ext>
            </a:extLst>
          </p:cNvPr>
          <p:cNvSpPr>
            <a:spLocks noChangeShapeType="1"/>
          </p:cNvSpPr>
          <p:nvPr/>
        </p:nvSpPr>
        <p:spPr bwMode="auto">
          <a:xfrm>
            <a:off x="7543800" y="2743200"/>
            <a:ext cx="0" cy="1066800"/>
          </a:xfrm>
          <a:prstGeom prst="line">
            <a:avLst/>
          </a:prstGeom>
          <a:noFill/>
          <a:ln w="28575">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0" name="Line 26">
            <a:extLst>
              <a:ext uri="{FF2B5EF4-FFF2-40B4-BE49-F238E27FC236}">
                <a16:creationId xmlns:a16="http://schemas.microsoft.com/office/drawing/2014/main" id="{C6486F7D-5BDF-41F3-9FD1-6C900E3B284C}"/>
              </a:ext>
            </a:extLst>
          </p:cNvPr>
          <p:cNvSpPr>
            <a:spLocks noChangeShapeType="1"/>
          </p:cNvSpPr>
          <p:nvPr/>
        </p:nvSpPr>
        <p:spPr bwMode="auto">
          <a:xfrm>
            <a:off x="7696200" y="2743200"/>
            <a:ext cx="0" cy="1066800"/>
          </a:xfrm>
          <a:prstGeom prst="line">
            <a:avLst/>
          </a:prstGeom>
          <a:noFill/>
          <a:ln w="28575">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1" name="Oval 27">
            <a:extLst>
              <a:ext uri="{FF2B5EF4-FFF2-40B4-BE49-F238E27FC236}">
                <a16:creationId xmlns:a16="http://schemas.microsoft.com/office/drawing/2014/main" id="{DFF92F81-13D6-4904-8C16-AB3C4ADC6971}"/>
              </a:ext>
            </a:extLst>
          </p:cNvPr>
          <p:cNvSpPr>
            <a:spLocks noChangeArrowheads="1"/>
          </p:cNvSpPr>
          <p:nvPr/>
        </p:nvSpPr>
        <p:spPr bwMode="auto">
          <a:xfrm>
            <a:off x="3657600" y="990600"/>
            <a:ext cx="76200" cy="76200"/>
          </a:xfrm>
          <a:prstGeom prst="ellipse">
            <a:avLst/>
          </a:prstGeom>
          <a:solidFill>
            <a:srgbClr val="66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2" name="Oval 28">
            <a:extLst>
              <a:ext uri="{FF2B5EF4-FFF2-40B4-BE49-F238E27FC236}">
                <a16:creationId xmlns:a16="http://schemas.microsoft.com/office/drawing/2014/main" id="{98DEF79C-D9BA-4C79-BBD0-AB6DD0CFBD3D}"/>
              </a:ext>
            </a:extLst>
          </p:cNvPr>
          <p:cNvSpPr>
            <a:spLocks noChangeArrowheads="1"/>
          </p:cNvSpPr>
          <p:nvPr/>
        </p:nvSpPr>
        <p:spPr bwMode="auto">
          <a:xfrm>
            <a:off x="2819400" y="1143000"/>
            <a:ext cx="76200" cy="76200"/>
          </a:xfrm>
          <a:prstGeom prst="ellipse">
            <a:avLst/>
          </a:prstGeom>
          <a:solidFill>
            <a:srgbClr val="D8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3" name="Oval 29">
            <a:extLst>
              <a:ext uri="{FF2B5EF4-FFF2-40B4-BE49-F238E27FC236}">
                <a16:creationId xmlns:a16="http://schemas.microsoft.com/office/drawing/2014/main" id="{6AF45645-8B4E-45AA-8CD0-8EEAC0BC1338}"/>
              </a:ext>
            </a:extLst>
          </p:cNvPr>
          <p:cNvSpPr>
            <a:spLocks noChangeArrowheads="1"/>
          </p:cNvSpPr>
          <p:nvPr/>
        </p:nvSpPr>
        <p:spPr bwMode="auto">
          <a:xfrm>
            <a:off x="2209800" y="1371600"/>
            <a:ext cx="76200" cy="76200"/>
          </a:xfrm>
          <a:prstGeom prst="ellipse">
            <a:avLst/>
          </a:prstGeom>
          <a:solidFill>
            <a:srgbClr val="FF99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4" name="Oval 30">
            <a:extLst>
              <a:ext uri="{FF2B5EF4-FFF2-40B4-BE49-F238E27FC236}">
                <a16:creationId xmlns:a16="http://schemas.microsoft.com/office/drawing/2014/main" id="{45D96110-8CE0-4832-A92E-3B593AABF1E6}"/>
              </a:ext>
            </a:extLst>
          </p:cNvPr>
          <p:cNvSpPr>
            <a:spLocks noChangeArrowheads="1"/>
          </p:cNvSpPr>
          <p:nvPr/>
        </p:nvSpPr>
        <p:spPr bwMode="auto">
          <a:xfrm>
            <a:off x="1828800" y="1905000"/>
            <a:ext cx="76200" cy="76200"/>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5" name="Oval 31">
            <a:extLst>
              <a:ext uri="{FF2B5EF4-FFF2-40B4-BE49-F238E27FC236}">
                <a16:creationId xmlns:a16="http://schemas.microsoft.com/office/drawing/2014/main" id="{E0F38C9F-A88C-451F-B44E-97E537F18B2E}"/>
              </a:ext>
            </a:extLst>
          </p:cNvPr>
          <p:cNvSpPr>
            <a:spLocks noChangeArrowheads="1"/>
          </p:cNvSpPr>
          <p:nvPr/>
        </p:nvSpPr>
        <p:spPr bwMode="auto">
          <a:xfrm>
            <a:off x="1600200" y="3048000"/>
            <a:ext cx="76200" cy="76200"/>
          </a:xfrm>
          <a:prstGeom prst="ellipse">
            <a:avLst/>
          </a:prstGeom>
          <a:solidFill>
            <a:srgbClr val="0099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6" name="Oval 32">
            <a:extLst>
              <a:ext uri="{FF2B5EF4-FFF2-40B4-BE49-F238E27FC236}">
                <a16:creationId xmlns:a16="http://schemas.microsoft.com/office/drawing/2014/main" id="{994DD0BC-B9C7-4177-A035-014ACE8900BB}"/>
              </a:ext>
            </a:extLst>
          </p:cNvPr>
          <p:cNvSpPr>
            <a:spLocks noChangeArrowheads="1"/>
          </p:cNvSpPr>
          <p:nvPr/>
        </p:nvSpPr>
        <p:spPr bwMode="auto">
          <a:xfrm>
            <a:off x="1524000" y="3962400"/>
            <a:ext cx="76200" cy="76200"/>
          </a:xfrm>
          <a:prstGeom prst="ellipse">
            <a:avLst/>
          </a:prstGeom>
          <a:solidFill>
            <a:schemeClr val="hlink"/>
          </a:soli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7" name="Oval 33">
            <a:extLst>
              <a:ext uri="{FF2B5EF4-FFF2-40B4-BE49-F238E27FC236}">
                <a16:creationId xmlns:a16="http://schemas.microsoft.com/office/drawing/2014/main" id="{04963EF7-E08B-43FC-BD12-58CDEBEA662F}"/>
              </a:ext>
            </a:extLst>
          </p:cNvPr>
          <p:cNvSpPr>
            <a:spLocks noChangeArrowheads="1"/>
          </p:cNvSpPr>
          <p:nvPr/>
        </p:nvSpPr>
        <p:spPr bwMode="auto">
          <a:xfrm>
            <a:off x="1447800" y="4724400"/>
            <a:ext cx="76200" cy="76200"/>
          </a:xfrm>
          <a:prstGeom prst="ellipse">
            <a:avLst/>
          </a:prstGeom>
          <a:solidFill>
            <a:srgbClr val="0000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8" name="Oval 34">
            <a:extLst>
              <a:ext uri="{FF2B5EF4-FFF2-40B4-BE49-F238E27FC236}">
                <a16:creationId xmlns:a16="http://schemas.microsoft.com/office/drawing/2014/main" id="{C39125A8-A85B-47BD-8B78-AC3964CCC1F8}"/>
              </a:ext>
            </a:extLst>
          </p:cNvPr>
          <p:cNvSpPr>
            <a:spLocks noChangeArrowheads="1"/>
          </p:cNvSpPr>
          <p:nvPr/>
        </p:nvSpPr>
        <p:spPr bwMode="auto">
          <a:xfrm>
            <a:off x="1447800" y="5105400"/>
            <a:ext cx="76200" cy="76200"/>
          </a:xfrm>
          <a:prstGeom prst="ellipse">
            <a:avLst/>
          </a:prstGeom>
          <a:solidFill>
            <a:schemeClr val="fo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9" name="Rectangle 35">
            <a:extLst>
              <a:ext uri="{FF2B5EF4-FFF2-40B4-BE49-F238E27FC236}">
                <a16:creationId xmlns:a16="http://schemas.microsoft.com/office/drawing/2014/main" id="{FCEC132E-66C5-48CD-AAD7-19BBF43276AF}"/>
              </a:ext>
            </a:extLst>
          </p:cNvPr>
          <p:cNvSpPr>
            <a:spLocks noGrp="1" noChangeArrowheads="1"/>
          </p:cNvSpPr>
          <p:nvPr>
            <p:ph type="title" idx="4294967295"/>
          </p:nvPr>
        </p:nvSpPr>
        <p:spPr>
          <a:xfrm>
            <a:off x="1104900" y="-90487"/>
            <a:ext cx="7772400" cy="1143000"/>
          </a:xfrm>
        </p:spPr>
        <p:txBody>
          <a:bodyPr/>
          <a:lstStyle/>
          <a:p>
            <a:r>
              <a:rPr lang="en-US" altLang="en-US" dirty="0"/>
              <a:t>ROC curve</a:t>
            </a:r>
          </a:p>
        </p:txBody>
      </p:sp>
      <p:sp>
        <p:nvSpPr>
          <p:cNvPr id="415780" name="Freeform 36">
            <a:extLst>
              <a:ext uri="{FF2B5EF4-FFF2-40B4-BE49-F238E27FC236}">
                <a16:creationId xmlns:a16="http://schemas.microsoft.com/office/drawing/2014/main" id="{1CF8A1B2-B986-4E8E-B69B-6B0C339B6329}"/>
              </a:ext>
            </a:extLst>
          </p:cNvPr>
          <p:cNvSpPr>
            <a:spLocks/>
          </p:cNvSpPr>
          <p:nvPr/>
        </p:nvSpPr>
        <p:spPr bwMode="auto">
          <a:xfrm>
            <a:off x="5410200" y="3124200"/>
            <a:ext cx="2362200" cy="685800"/>
          </a:xfrm>
          <a:custGeom>
            <a:avLst/>
            <a:gdLst>
              <a:gd name="T0" fmla="*/ 0 w 2806"/>
              <a:gd name="T1" fmla="*/ 1158 h 1158"/>
              <a:gd name="T2" fmla="*/ 240 w 2806"/>
              <a:gd name="T3" fmla="*/ 1110 h 1158"/>
              <a:gd name="T4" fmla="*/ 336 w 2806"/>
              <a:gd name="T5" fmla="*/ 1014 h 1158"/>
              <a:gd name="T6" fmla="*/ 528 w 2806"/>
              <a:gd name="T7" fmla="*/ 822 h 1158"/>
              <a:gd name="T8" fmla="*/ 628 w 2806"/>
              <a:gd name="T9" fmla="*/ 663 h 1158"/>
              <a:gd name="T10" fmla="*/ 762 w 2806"/>
              <a:gd name="T11" fmla="*/ 441 h 1158"/>
              <a:gd name="T12" fmla="*/ 939 w 2806"/>
              <a:gd name="T13" fmla="*/ 263 h 1158"/>
              <a:gd name="T14" fmla="*/ 1104 w 2806"/>
              <a:gd name="T15" fmla="*/ 102 h 1158"/>
              <a:gd name="T16" fmla="*/ 1273 w 2806"/>
              <a:gd name="T17" fmla="*/ 8 h 1158"/>
              <a:gd name="T18" fmla="*/ 1440 w 2806"/>
              <a:gd name="T19" fmla="*/ 54 h 1158"/>
              <a:gd name="T20" fmla="*/ 1584 w 2806"/>
              <a:gd name="T21" fmla="*/ 198 h 1158"/>
              <a:gd name="T22" fmla="*/ 1673 w 2806"/>
              <a:gd name="T23" fmla="*/ 363 h 1158"/>
              <a:gd name="T24" fmla="*/ 1728 w 2806"/>
              <a:gd name="T25" fmla="*/ 486 h 1158"/>
              <a:gd name="T26" fmla="*/ 1828 w 2806"/>
              <a:gd name="T27" fmla="*/ 608 h 1158"/>
              <a:gd name="T28" fmla="*/ 1872 w 2806"/>
              <a:gd name="T29" fmla="*/ 678 h 1158"/>
              <a:gd name="T30" fmla="*/ 1968 w 2806"/>
              <a:gd name="T31" fmla="*/ 774 h 1158"/>
              <a:gd name="T32" fmla="*/ 2064 w 2806"/>
              <a:gd name="T33" fmla="*/ 918 h 1158"/>
              <a:gd name="T34" fmla="*/ 2173 w 2806"/>
              <a:gd name="T35" fmla="*/ 1019 h 1158"/>
              <a:gd name="T36" fmla="*/ 2304 w 2806"/>
              <a:gd name="T37" fmla="*/ 1062 h 1158"/>
              <a:gd name="T38" fmla="*/ 2495 w 2806"/>
              <a:gd name="T39" fmla="*/ 1108 h 1158"/>
              <a:gd name="T40" fmla="*/ 2806 w 2806"/>
              <a:gd name="T41" fmla="*/ 1152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6" h="1158">
                <a:moveTo>
                  <a:pt x="0" y="1158"/>
                </a:moveTo>
                <a:cubicBezTo>
                  <a:pt x="92" y="1146"/>
                  <a:pt x="184" y="1134"/>
                  <a:pt x="240" y="1110"/>
                </a:cubicBezTo>
                <a:cubicBezTo>
                  <a:pt x="296" y="1086"/>
                  <a:pt x="288" y="1062"/>
                  <a:pt x="336" y="1014"/>
                </a:cubicBezTo>
                <a:cubicBezTo>
                  <a:pt x="384" y="966"/>
                  <a:pt x="479" y="880"/>
                  <a:pt x="528" y="822"/>
                </a:cubicBezTo>
                <a:cubicBezTo>
                  <a:pt x="577" y="764"/>
                  <a:pt x="589" y="726"/>
                  <a:pt x="628" y="663"/>
                </a:cubicBezTo>
                <a:cubicBezTo>
                  <a:pt x="667" y="600"/>
                  <a:pt x="710" y="508"/>
                  <a:pt x="762" y="441"/>
                </a:cubicBezTo>
                <a:cubicBezTo>
                  <a:pt x="814" y="374"/>
                  <a:pt x="882" y="319"/>
                  <a:pt x="939" y="263"/>
                </a:cubicBezTo>
                <a:cubicBezTo>
                  <a:pt x="996" y="207"/>
                  <a:pt x="1049" y="144"/>
                  <a:pt x="1104" y="102"/>
                </a:cubicBezTo>
                <a:cubicBezTo>
                  <a:pt x="1159" y="60"/>
                  <a:pt x="1217" y="16"/>
                  <a:pt x="1273" y="8"/>
                </a:cubicBezTo>
                <a:cubicBezTo>
                  <a:pt x="1329" y="0"/>
                  <a:pt x="1388" y="22"/>
                  <a:pt x="1440" y="54"/>
                </a:cubicBezTo>
                <a:cubicBezTo>
                  <a:pt x="1492" y="86"/>
                  <a:pt x="1545" y="147"/>
                  <a:pt x="1584" y="198"/>
                </a:cubicBezTo>
                <a:cubicBezTo>
                  <a:pt x="1623" y="249"/>
                  <a:pt x="1649" y="315"/>
                  <a:pt x="1673" y="363"/>
                </a:cubicBezTo>
                <a:cubicBezTo>
                  <a:pt x="1697" y="411"/>
                  <a:pt x="1702" y="445"/>
                  <a:pt x="1728" y="486"/>
                </a:cubicBezTo>
                <a:cubicBezTo>
                  <a:pt x="1754" y="527"/>
                  <a:pt x="1804" y="576"/>
                  <a:pt x="1828" y="608"/>
                </a:cubicBezTo>
                <a:cubicBezTo>
                  <a:pt x="1852" y="640"/>
                  <a:pt x="1849" y="650"/>
                  <a:pt x="1872" y="678"/>
                </a:cubicBezTo>
                <a:cubicBezTo>
                  <a:pt x="1895" y="706"/>
                  <a:pt x="1936" y="734"/>
                  <a:pt x="1968" y="774"/>
                </a:cubicBezTo>
                <a:cubicBezTo>
                  <a:pt x="2000" y="814"/>
                  <a:pt x="2030" y="877"/>
                  <a:pt x="2064" y="918"/>
                </a:cubicBezTo>
                <a:cubicBezTo>
                  <a:pt x="2098" y="959"/>
                  <a:pt x="2133" y="995"/>
                  <a:pt x="2173" y="1019"/>
                </a:cubicBezTo>
                <a:cubicBezTo>
                  <a:pt x="2213" y="1043"/>
                  <a:pt x="2250" y="1047"/>
                  <a:pt x="2304" y="1062"/>
                </a:cubicBezTo>
                <a:cubicBezTo>
                  <a:pt x="2358" y="1077"/>
                  <a:pt x="2411" y="1093"/>
                  <a:pt x="2495" y="1108"/>
                </a:cubicBezTo>
                <a:cubicBezTo>
                  <a:pt x="2579" y="1123"/>
                  <a:pt x="2741" y="1143"/>
                  <a:pt x="2806" y="1152"/>
                </a:cubicBezTo>
              </a:path>
            </a:pathLst>
          </a:custGeom>
          <a:noFill/>
          <a:ln w="57150" cap="flat" cmpd="sng">
            <a:solidFill>
              <a:srgbClr val="D8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81" name="Freeform 37">
            <a:extLst>
              <a:ext uri="{FF2B5EF4-FFF2-40B4-BE49-F238E27FC236}">
                <a16:creationId xmlns:a16="http://schemas.microsoft.com/office/drawing/2014/main" id="{5C3F51EC-2245-4750-B771-EB1C7CA701C0}"/>
              </a:ext>
            </a:extLst>
          </p:cNvPr>
          <p:cNvSpPr>
            <a:spLocks/>
          </p:cNvSpPr>
          <p:nvPr/>
        </p:nvSpPr>
        <p:spPr bwMode="auto">
          <a:xfrm>
            <a:off x="6400800" y="3124200"/>
            <a:ext cx="2133600" cy="685800"/>
          </a:xfrm>
          <a:custGeom>
            <a:avLst/>
            <a:gdLst>
              <a:gd name="T0" fmla="*/ 0 w 2478"/>
              <a:gd name="T1" fmla="*/ 1146 h 1146"/>
              <a:gd name="T2" fmla="*/ 356 w 2478"/>
              <a:gd name="T3" fmla="*/ 1079 h 1146"/>
              <a:gd name="T4" fmla="*/ 534 w 2478"/>
              <a:gd name="T5" fmla="*/ 960 h 1146"/>
              <a:gd name="T6" fmla="*/ 700 w 2478"/>
              <a:gd name="T7" fmla="*/ 668 h 1146"/>
              <a:gd name="T8" fmla="*/ 870 w 2478"/>
              <a:gd name="T9" fmla="*/ 336 h 1146"/>
              <a:gd name="T10" fmla="*/ 1110 w 2478"/>
              <a:gd name="T11" fmla="*/ 48 h 1146"/>
              <a:gd name="T12" fmla="*/ 1254 w 2478"/>
              <a:gd name="T13" fmla="*/ 48 h 1146"/>
              <a:gd name="T14" fmla="*/ 1398 w 2478"/>
              <a:gd name="T15" fmla="*/ 240 h 1146"/>
              <a:gd name="T16" fmla="*/ 1542 w 2478"/>
              <a:gd name="T17" fmla="*/ 576 h 1146"/>
              <a:gd name="T18" fmla="*/ 1645 w 2478"/>
              <a:gd name="T19" fmla="*/ 790 h 1146"/>
              <a:gd name="T20" fmla="*/ 1778 w 2478"/>
              <a:gd name="T21" fmla="*/ 935 h 1146"/>
              <a:gd name="T22" fmla="*/ 1878 w 2478"/>
              <a:gd name="T23" fmla="*/ 1008 h 1146"/>
              <a:gd name="T24" fmla="*/ 2022 w 2478"/>
              <a:gd name="T25" fmla="*/ 1104 h 1146"/>
              <a:gd name="T26" fmla="*/ 2478 w 2478"/>
              <a:gd name="T27" fmla="*/ 112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8" h="1146">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5715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82" name="Freeform 38">
            <a:extLst>
              <a:ext uri="{FF2B5EF4-FFF2-40B4-BE49-F238E27FC236}">
                <a16:creationId xmlns:a16="http://schemas.microsoft.com/office/drawing/2014/main" id="{1CA86149-02A3-4908-81C1-88572855C530}"/>
              </a:ext>
            </a:extLst>
          </p:cNvPr>
          <p:cNvSpPr>
            <a:spLocks/>
          </p:cNvSpPr>
          <p:nvPr/>
        </p:nvSpPr>
        <p:spPr bwMode="auto">
          <a:xfrm>
            <a:off x="1447800" y="965200"/>
            <a:ext cx="4584700" cy="4597400"/>
          </a:xfrm>
          <a:custGeom>
            <a:avLst/>
            <a:gdLst>
              <a:gd name="T0" fmla="*/ 2888 w 2888"/>
              <a:gd name="T1" fmla="*/ 16 h 2896"/>
              <a:gd name="T2" fmla="*/ 1400 w 2888"/>
              <a:gd name="T3" fmla="*/ 16 h 2896"/>
              <a:gd name="T4" fmla="*/ 872 w 2888"/>
              <a:gd name="T5" fmla="*/ 112 h 2896"/>
              <a:gd name="T6" fmla="*/ 488 w 2888"/>
              <a:gd name="T7" fmla="*/ 304 h 2896"/>
              <a:gd name="T8" fmla="*/ 248 w 2888"/>
              <a:gd name="T9" fmla="*/ 640 h 2896"/>
              <a:gd name="T10" fmla="*/ 104 w 2888"/>
              <a:gd name="T11" fmla="*/ 1360 h 2896"/>
              <a:gd name="T12" fmla="*/ 56 w 2888"/>
              <a:gd name="T13" fmla="*/ 1936 h 2896"/>
              <a:gd name="T14" fmla="*/ 8 w 2888"/>
              <a:gd name="T15" fmla="*/ 2416 h 2896"/>
              <a:gd name="T16" fmla="*/ 8 w 2888"/>
              <a:gd name="T17" fmla="*/ 2896 h 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8" h="2896">
                <a:moveTo>
                  <a:pt x="2888" y="16"/>
                </a:moveTo>
                <a:cubicBezTo>
                  <a:pt x="2312" y="8"/>
                  <a:pt x="1736" y="0"/>
                  <a:pt x="1400" y="16"/>
                </a:cubicBezTo>
                <a:cubicBezTo>
                  <a:pt x="1064" y="32"/>
                  <a:pt x="1024" y="64"/>
                  <a:pt x="872" y="112"/>
                </a:cubicBezTo>
                <a:cubicBezTo>
                  <a:pt x="720" y="160"/>
                  <a:pt x="592" y="216"/>
                  <a:pt x="488" y="304"/>
                </a:cubicBezTo>
                <a:cubicBezTo>
                  <a:pt x="384" y="392"/>
                  <a:pt x="312" y="464"/>
                  <a:pt x="248" y="640"/>
                </a:cubicBezTo>
                <a:cubicBezTo>
                  <a:pt x="184" y="816"/>
                  <a:pt x="136" y="1144"/>
                  <a:pt x="104" y="1360"/>
                </a:cubicBezTo>
                <a:cubicBezTo>
                  <a:pt x="72" y="1576"/>
                  <a:pt x="72" y="1760"/>
                  <a:pt x="56" y="1936"/>
                </a:cubicBezTo>
                <a:cubicBezTo>
                  <a:pt x="40" y="2112"/>
                  <a:pt x="16" y="2256"/>
                  <a:pt x="8" y="2416"/>
                </a:cubicBezTo>
                <a:cubicBezTo>
                  <a:pt x="0" y="2576"/>
                  <a:pt x="8" y="2816"/>
                  <a:pt x="8" y="2896"/>
                </a:cubicBezTo>
              </a:path>
            </a:pathLst>
          </a:custGeom>
          <a:noFill/>
          <a:ln w="38100" cap="flat"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415749"/>
                                        </p:tgtEl>
                                        <p:attrNameLst>
                                          <p:attrName>style.visibility</p:attrName>
                                        </p:attrNameLst>
                                      </p:cBhvr>
                                      <p:to>
                                        <p:strVal val="visible"/>
                                      </p:to>
                                    </p:set>
                                    <p:animEffect transition="in" filter="wipe(down)">
                                      <p:cBhvr>
                                        <p:cTn id="7" dur="500"/>
                                        <p:tgtEl>
                                          <p:spTgt spid="41574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15754"/>
                                        </p:tgtEl>
                                        <p:attrNameLst>
                                          <p:attrName>style.visibility</p:attrName>
                                        </p:attrNameLst>
                                      </p:cBhvr>
                                      <p:to>
                                        <p:strVal val="visible"/>
                                      </p:to>
                                    </p:set>
                                    <p:animEffect transition="in" filter="wipe(left)">
                                      <p:cBhvr>
                                        <p:cTn id="11" dur="500"/>
                                        <p:tgtEl>
                                          <p:spTgt spid="415754"/>
                                        </p:tgtEl>
                                      </p:cBhvr>
                                    </p:animEffect>
                                  </p:child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499"/>
                                          </p:stCondLst>
                                        </p:cTn>
                                        <p:tgtEl>
                                          <p:spTgt spid="4157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157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15759"/>
                                        </p:tgtEl>
                                        <p:attrNameLst>
                                          <p:attrName>style.visibility</p:attrName>
                                        </p:attrNameLst>
                                      </p:cBhvr>
                                      <p:to>
                                        <p:strVal val="visible"/>
                                      </p:to>
                                    </p:set>
                                  </p:childTnLst>
                                  <p:subTnLst>
                                    <p:set>
                                      <p:cBhvr override="childStyle">
                                        <p:cTn dur="1" fill="hold" display="0" masterRel="nextClick" afterEffect="1"/>
                                        <p:tgtEl>
                                          <p:spTgt spid="415759"/>
                                        </p:tgtEl>
                                        <p:attrNameLst>
                                          <p:attrName>style.visibility</p:attrName>
                                        </p:attrNameLst>
                                      </p:cBhvr>
                                      <p:to>
                                        <p:strVal val="hidden"/>
                                      </p:to>
                                    </p:set>
                                  </p:sub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41577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415764"/>
                                        </p:tgtEl>
                                        <p:attrNameLst>
                                          <p:attrName>style.visibility</p:attrName>
                                        </p:attrNameLst>
                                      </p:cBhvr>
                                      <p:to>
                                        <p:strVal val="visible"/>
                                      </p:to>
                                    </p:set>
                                  </p:childTnLst>
                                  <p:subTnLst>
                                    <p:set>
                                      <p:cBhvr override="childStyle">
                                        <p:cTn dur="1" fill="hold" display="0" masterRel="nextClick" afterEffect="1"/>
                                        <p:tgtEl>
                                          <p:spTgt spid="415764"/>
                                        </p:tgtEl>
                                        <p:attrNameLst>
                                          <p:attrName>style.visibility</p:attrName>
                                        </p:attrNameLst>
                                      </p:cBhvr>
                                      <p:to>
                                        <p:strVal val="hidden"/>
                                      </p:to>
                                    </p:set>
                                  </p:sub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41577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415765"/>
                                        </p:tgtEl>
                                        <p:attrNameLst>
                                          <p:attrName>style.visibility</p:attrName>
                                        </p:attrNameLst>
                                      </p:cBhvr>
                                      <p:to>
                                        <p:strVal val="visible"/>
                                      </p:to>
                                    </p:set>
                                  </p:childTnLst>
                                  <p:subTnLst>
                                    <p:set>
                                      <p:cBhvr override="childStyle">
                                        <p:cTn dur="1" fill="hold" display="0" masterRel="nextClick" afterEffect="1"/>
                                        <p:tgtEl>
                                          <p:spTgt spid="415765"/>
                                        </p:tgtEl>
                                        <p:attrNameLst>
                                          <p:attrName>style.visibility</p:attrName>
                                        </p:attrNameLst>
                                      </p:cBhvr>
                                      <p:to>
                                        <p:strVal val="hidden"/>
                                      </p:to>
                                    </p:set>
                                  </p:sub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41577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415766"/>
                                        </p:tgtEl>
                                        <p:attrNameLst>
                                          <p:attrName>style.visibility</p:attrName>
                                        </p:attrNameLst>
                                      </p:cBhvr>
                                      <p:to>
                                        <p:strVal val="visible"/>
                                      </p:to>
                                    </p:set>
                                  </p:childTnLst>
                                  <p:subTnLst>
                                    <p:set>
                                      <p:cBhvr override="childStyle">
                                        <p:cTn dur="1" fill="hold" display="0" masterRel="nextClick" afterEffect="1"/>
                                        <p:tgtEl>
                                          <p:spTgt spid="415766"/>
                                        </p:tgtEl>
                                        <p:attrNameLst>
                                          <p:attrName>style.visibility</p:attrName>
                                        </p:attrNameLst>
                                      </p:cBhvr>
                                      <p:to>
                                        <p:strVal val="hidden"/>
                                      </p:to>
                                    </p:set>
                                  </p:sub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41577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415767"/>
                                        </p:tgtEl>
                                        <p:attrNameLst>
                                          <p:attrName>style.visibility</p:attrName>
                                        </p:attrNameLst>
                                      </p:cBhvr>
                                      <p:to>
                                        <p:strVal val="visible"/>
                                      </p:to>
                                    </p:set>
                                  </p:childTnLst>
                                  <p:subTnLst>
                                    <p:set>
                                      <p:cBhvr override="childStyle">
                                        <p:cTn dur="1" fill="hold" display="0" masterRel="nextClick" afterEffect="1"/>
                                        <p:tgtEl>
                                          <p:spTgt spid="415767"/>
                                        </p:tgtEl>
                                        <p:attrNameLst>
                                          <p:attrName>style.visibility</p:attrName>
                                        </p:attrNameLst>
                                      </p:cBhvr>
                                      <p:to>
                                        <p:strVal val="hidden"/>
                                      </p:to>
                                    </p:set>
                                  </p:sub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41577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415768"/>
                                        </p:tgtEl>
                                        <p:attrNameLst>
                                          <p:attrName>style.visibility</p:attrName>
                                        </p:attrNameLst>
                                      </p:cBhvr>
                                      <p:to>
                                        <p:strVal val="visible"/>
                                      </p:to>
                                    </p:set>
                                  </p:childTnLst>
                                  <p:subTnLst>
                                    <p:set>
                                      <p:cBhvr override="childStyle">
                                        <p:cTn dur="1" fill="hold" display="0" masterRel="nextClick" afterEffect="1"/>
                                        <p:tgtEl>
                                          <p:spTgt spid="415768"/>
                                        </p:tgtEl>
                                        <p:attrNameLst>
                                          <p:attrName>style.visibility</p:attrName>
                                        </p:attrNameLst>
                                      </p:cBhvr>
                                      <p:to>
                                        <p:strVal val="hidden"/>
                                      </p:to>
                                    </p:set>
                                  </p:sub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41577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415769"/>
                                        </p:tgtEl>
                                        <p:attrNameLst>
                                          <p:attrName>style.visibility</p:attrName>
                                        </p:attrNameLst>
                                      </p:cBhvr>
                                      <p:to>
                                        <p:strVal val="visible"/>
                                      </p:to>
                                    </p:set>
                                  </p:childTnLst>
                                  <p:subTnLst>
                                    <p:set>
                                      <p:cBhvr override="childStyle">
                                        <p:cTn dur="1" fill="hold" display="0" masterRel="nextClick" afterEffect="1"/>
                                        <p:tgtEl>
                                          <p:spTgt spid="415769"/>
                                        </p:tgtEl>
                                        <p:attrNameLst>
                                          <p:attrName>style.visibility</p:attrName>
                                        </p:attrNameLst>
                                      </p:cBhvr>
                                      <p:to>
                                        <p:strVal val="hidden"/>
                                      </p:to>
                                    </p:set>
                                  </p:sub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415777"/>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415770"/>
                                        </p:tgtEl>
                                        <p:attrNameLst>
                                          <p:attrName>style.visibility</p:attrName>
                                        </p:attrNameLst>
                                      </p:cBhvr>
                                      <p:to>
                                        <p:strVal val="visible"/>
                                      </p:to>
                                    </p:set>
                                  </p:childTnLst>
                                  <p:subTnLst>
                                    <p:set>
                                      <p:cBhvr override="childStyle">
                                        <p:cTn dur="1" fill="hold" display="0" masterRel="nextClick" afterEffect="1"/>
                                        <p:tgtEl>
                                          <p:spTgt spid="415770"/>
                                        </p:tgtEl>
                                        <p:attrNameLst>
                                          <p:attrName>style.visibility</p:attrName>
                                        </p:attrNameLst>
                                      </p:cBhvr>
                                      <p:to>
                                        <p:strVal val="hidden"/>
                                      </p:to>
                                    </p:set>
                                  </p:sub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41577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415782"/>
                                        </p:tgtEl>
                                        <p:attrNameLst>
                                          <p:attrName>style.visibility</p:attrName>
                                        </p:attrNameLst>
                                      </p:cBhvr>
                                      <p:to>
                                        <p:strVal val="visible"/>
                                      </p:to>
                                    </p:set>
                                    <p:anim calcmode="lin" valueType="num">
                                      <p:cBhvr additive="base">
                                        <p:cTn id="79" dur="500" fill="hold"/>
                                        <p:tgtEl>
                                          <p:spTgt spid="415782"/>
                                        </p:tgtEl>
                                        <p:attrNameLst>
                                          <p:attrName>ppt_x</p:attrName>
                                        </p:attrNameLst>
                                      </p:cBhvr>
                                      <p:tavLst>
                                        <p:tav tm="0">
                                          <p:val>
                                            <p:strVal val="0-#ppt_w/2"/>
                                          </p:val>
                                        </p:tav>
                                        <p:tav tm="100000">
                                          <p:val>
                                            <p:strVal val="#ppt_x"/>
                                          </p:val>
                                        </p:tav>
                                      </p:tavLst>
                                    </p:anim>
                                    <p:anim calcmode="lin" valueType="num">
                                      <p:cBhvr additive="base">
                                        <p:cTn id="80" dur="500" fill="hold"/>
                                        <p:tgtEl>
                                          <p:spTgt spid="4157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650" name="Group 2">
            <a:extLst>
              <a:ext uri="{FF2B5EF4-FFF2-40B4-BE49-F238E27FC236}">
                <a16:creationId xmlns:a16="http://schemas.microsoft.com/office/drawing/2014/main" id="{7776A846-7BFA-443C-9492-B6023BFA38AC}"/>
              </a:ext>
            </a:extLst>
          </p:cNvPr>
          <p:cNvGrpSpPr>
            <a:grpSpLocks/>
          </p:cNvGrpSpPr>
          <p:nvPr/>
        </p:nvGrpSpPr>
        <p:grpSpPr bwMode="auto">
          <a:xfrm>
            <a:off x="4800600" y="2671763"/>
            <a:ext cx="3657600" cy="3195637"/>
            <a:chOff x="240" y="768"/>
            <a:chExt cx="3696" cy="3398"/>
          </a:xfrm>
        </p:grpSpPr>
        <p:grpSp>
          <p:nvGrpSpPr>
            <p:cNvPr id="411651" name="Group 3">
              <a:extLst>
                <a:ext uri="{FF2B5EF4-FFF2-40B4-BE49-F238E27FC236}">
                  <a16:creationId xmlns:a16="http://schemas.microsoft.com/office/drawing/2014/main" id="{C527A0CE-8738-4DB0-B786-D8C2E34F748A}"/>
                </a:ext>
              </a:extLst>
            </p:cNvPr>
            <p:cNvGrpSpPr>
              <a:grpSpLocks/>
            </p:cNvGrpSpPr>
            <p:nvPr/>
          </p:nvGrpSpPr>
          <p:grpSpPr bwMode="auto">
            <a:xfrm>
              <a:off x="912" y="768"/>
              <a:ext cx="2880" cy="2880"/>
              <a:chOff x="1488" y="720"/>
              <a:chExt cx="2880" cy="2880"/>
            </a:xfrm>
          </p:grpSpPr>
          <p:sp>
            <p:nvSpPr>
              <p:cNvPr id="411652" name="Line 4">
                <a:extLst>
                  <a:ext uri="{FF2B5EF4-FFF2-40B4-BE49-F238E27FC236}">
                    <a16:creationId xmlns:a16="http://schemas.microsoft.com/office/drawing/2014/main" id="{7DD1A386-215F-4934-81C6-00D24ED5FC0D}"/>
                  </a:ext>
                </a:extLst>
              </p:cNvPr>
              <p:cNvSpPr>
                <a:spLocks noChangeShapeType="1"/>
              </p:cNvSpPr>
              <p:nvPr/>
            </p:nvSpPr>
            <p:spPr bwMode="auto">
              <a:xfrm>
                <a:off x="1488" y="720"/>
                <a:ext cx="28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3" name="Line 5">
                <a:extLst>
                  <a:ext uri="{FF2B5EF4-FFF2-40B4-BE49-F238E27FC236}">
                    <a16:creationId xmlns:a16="http://schemas.microsoft.com/office/drawing/2014/main" id="{4BFAB0E3-EAF7-4178-A287-84D816287606}"/>
                  </a:ext>
                </a:extLst>
              </p:cNvPr>
              <p:cNvSpPr>
                <a:spLocks noChangeShapeType="1"/>
              </p:cNvSpPr>
              <p:nvPr/>
            </p:nvSpPr>
            <p:spPr bwMode="auto">
              <a:xfrm>
                <a:off x="4368" y="720"/>
                <a:ext cx="0" cy="28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1654" name="Group 6">
              <a:extLst>
                <a:ext uri="{FF2B5EF4-FFF2-40B4-BE49-F238E27FC236}">
                  <a16:creationId xmlns:a16="http://schemas.microsoft.com/office/drawing/2014/main" id="{534CE034-17DA-4741-93BB-E5F8117C5C54}"/>
                </a:ext>
              </a:extLst>
            </p:cNvPr>
            <p:cNvGrpSpPr>
              <a:grpSpLocks/>
            </p:cNvGrpSpPr>
            <p:nvPr/>
          </p:nvGrpSpPr>
          <p:grpSpPr bwMode="auto">
            <a:xfrm>
              <a:off x="240" y="768"/>
              <a:ext cx="672" cy="3075"/>
              <a:chOff x="816" y="720"/>
              <a:chExt cx="672" cy="3075"/>
            </a:xfrm>
          </p:grpSpPr>
          <p:sp>
            <p:nvSpPr>
              <p:cNvPr id="411655" name="Line 7">
                <a:extLst>
                  <a:ext uri="{FF2B5EF4-FFF2-40B4-BE49-F238E27FC236}">
                    <a16:creationId xmlns:a16="http://schemas.microsoft.com/office/drawing/2014/main" id="{9873B9A6-9BCE-4C3C-A53E-71AE13EA0693}"/>
                  </a:ext>
                </a:extLst>
              </p:cNvPr>
              <p:cNvSpPr>
                <a:spLocks noChangeShapeType="1"/>
              </p:cNvSpPr>
              <p:nvPr/>
            </p:nvSpPr>
            <p:spPr bwMode="auto">
              <a:xfrm flipV="1">
                <a:off x="1488" y="72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6" name="Text Box 8">
                <a:extLst>
                  <a:ext uri="{FF2B5EF4-FFF2-40B4-BE49-F238E27FC236}">
                    <a16:creationId xmlns:a16="http://schemas.microsoft.com/office/drawing/2014/main" id="{197885DB-2A6C-47D5-AD85-CB9B98AA2C4F}"/>
                  </a:ext>
                </a:extLst>
              </p:cNvPr>
              <p:cNvSpPr txBox="1">
                <a:spLocks noChangeArrowheads="1"/>
              </p:cNvSpPr>
              <p:nvPr/>
            </p:nvSpPr>
            <p:spPr bwMode="auto">
              <a:xfrm rot="-5400000">
                <a:off x="139" y="2112"/>
                <a:ext cx="172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True Positive Rate</a:t>
                </a:r>
              </a:p>
            </p:txBody>
          </p:sp>
          <p:sp>
            <p:nvSpPr>
              <p:cNvPr id="411657" name="Text Box 9">
                <a:extLst>
                  <a:ext uri="{FF2B5EF4-FFF2-40B4-BE49-F238E27FC236}">
                    <a16:creationId xmlns:a16="http://schemas.microsoft.com/office/drawing/2014/main" id="{D995ED1A-9F16-4549-8C03-E9B94E087795}"/>
                  </a:ext>
                </a:extLst>
              </p:cNvPr>
              <p:cNvSpPr txBox="1">
                <a:spLocks noChangeArrowheads="1"/>
              </p:cNvSpPr>
              <p:nvPr/>
            </p:nvSpPr>
            <p:spPr bwMode="auto">
              <a:xfrm>
                <a:off x="1105" y="3407"/>
                <a:ext cx="33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t>0%</a:t>
                </a:r>
              </a:p>
            </p:txBody>
          </p:sp>
          <p:sp>
            <p:nvSpPr>
              <p:cNvPr id="411658" name="Text Box 10">
                <a:extLst>
                  <a:ext uri="{FF2B5EF4-FFF2-40B4-BE49-F238E27FC236}">
                    <a16:creationId xmlns:a16="http://schemas.microsoft.com/office/drawing/2014/main" id="{016FEC0B-9A51-494E-9675-918468F78699}"/>
                  </a:ext>
                </a:extLst>
              </p:cNvPr>
              <p:cNvSpPr txBox="1">
                <a:spLocks noChangeArrowheads="1"/>
              </p:cNvSpPr>
              <p:nvPr/>
            </p:nvSpPr>
            <p:spPr bwMode="auto">
              <a:xfrm>
                <a:off x="816" y="767"/>
                <a:ext cx="62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100%</a:t>
                </a:r>
              </a:p>
            </p:txBody>
          </p:sp>
        </p:grpSp>
        <p:grpSp>
          <p:nvGrpSpPr>
            <p:cNvPr id="411659" name="Group 11">
              <a:extLst>
                <a:ext uri="{FF2B5EF4-FFF2-40B4-BE49-F238E27FC236}">
                  <a16:creationId xmlns:a16="http://schemas.microsoft.com/office/drawing/2014/main" id="{9ED0C943-32B4-4A56-B4F3-AFC53B769CC7}"/>
                </a:ext>
              </a:extLst>
            </p:cNvPr>
            <p:cNvGrpSpPr>
              <a:grpSpLocks/>
            </p:cNvGrpSpPr>
            <p:nvPr/>
          </p:nvGrpSpPr>
          <p:grpSpPr bwMode="auto">
            <a:xfrm>
              <a:off x="816" y="3648"/>
              <a:ext cx="3120" cy="518"/>
              <a:chOff x="1392" y="3600"/>
              <a:chExt cx="3120" cy="518"/>
            </a:xfrm>
          </p:grpSpPr>
          <p:sp>
            <p:nvSpPr>
              <p:cNvPr id="411660" name="Line 12">
                <a:extLst>
                  <a:ext uri="{FF2B5EF4-FFF2-40B4-BE49-F238E27FC236}">
                    <a16:creationId xmlns:a16="http://schemas.microsoft.com/office/drawing/2014/main" id="{9F7E0525-D2C3-4355-90EF-5442C1EE0C27}"/>
                  </a:ext>
                </a:extLst>
              </p:cNvPr>
              <p:cNvSpPr>
                <a:spLocks noChangeShapeType="1"/>
              </p:cNvSpPr>
              <p:nvPr/>
            </p:nvSpPr>
            <p:spPr bwMode="auto">
              <a:xfrm rot="5400000" flipV="1">
                <a:off x="2928" y="216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1" name="Text Box 13">
                <a:extLst>
                  <a:ext uri="{FF2B5EF4-FFF2-40B4-BE49-F238E27FC236}">
                    <a16:creationId xmlns:a16="http://schemas.microsoft.com/office/drawing/2014/main" id="{89AAB4F5-A450-440F-A01E-FA1AF8E91F5A}"/>
                  </a:ext>
                </a:extLst>
              </p:cNvPr>
              <p:cNvSpPr txBox="1">
                <a:spLocks noChangeArrowheads="1"/>
              </p:cNvSpPr>
              <p:nvPr/>
            </p:nvSpPr>
            <p:spPr bwMode="auto">
              <a:xfrm>
                <a:off x="2305" y="3792"/>
                <a:ext cx="1535"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False Positive Rate</a:t>
                </a:r>
              </a:p>
            </p:txBody>
          </p:sp>
          <p:sp>
            <p:nvSpPr>
              <p:cNvPr id="411662" name="Text Box 14">
                <a:extLst>
                  <a:ext uri="{FF2B5EF4-FFF2-40B4-BE49-F238E27FC236}">
                    <a16:creationId xmlns:a16="http://schemas.microsoft.com/office/drawing/2014/main" id="{61732660-A219-49C9-982E-D5646B021AE9}"/>
                  </a:ext>
                </a:extLst>
              </p:cNvPr>
              <p:cNvSpPr txBox="1">
                <a:spLocks noChangeArrowheads="1"/>
              </p:cNvSpPr>
              <p:nvPr/>
            </p:nvSpPr>
            <p:spPr bwMode="auto">
              <a:xfrm>
                <a:off x="1392" y="3696"/>
                <a:ext cx="33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0%</a:t>
                </a:r>
              </a:p>
            </p:txBody>
          </p:sp>
          <p:sp>
            <p:nvSpPr>
              <p:cNvPr id="411663" name="Text Box 15">
                <a:extLst>
                  <a:ext uri="{FF2B5EF4-FFF2-40B4-BE49-F238E27FC236}">
                    <a16:creationId xmlns:a16="http://schemas.microsoft.com/office/drawing/2014/main" id="{C70C8EB8-7A17-4FA0-82E7-1987083DAB52}"/>
                  </a:ext>
                </a:extLst>
              </p:cNvPr>
              <p:cNvSpPr txBox="1">
                <a:spLocks noChangeArrowheads="1"/>
              </p:cNvSpPr>
              <p:nvPr/>
            </p:nvSpPr>
            <p:spPr bwMode="auto">
              <a:xfrm>
                <a:off x="3984" y="3647"/>
                <a:ext cx="528"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100%</a:t>
                </a:r>
              </a:p>
            </p:txBody>
          </p:sp>
        </p:grpSp>
        <p:sp>
          <p:nvSpPr>
            <p:cNvPr id="411664" name="Oval 16">
              <a:extLst>
                <a:ext uri="{FF2B5EF4-FFF2-40B4-BE49-F238E27FC236}">
                  <a16:creationId xmlns:a16="http://schemas.microsoft.com/office/drawing/2014/main" id="{741FEF32-B17C-43BA-94FF-53635C27468F}"/>
                </a:ext>
              </a:extLst>
            </p:cNvPr>
            <p:cNvSpPr>
              <a:spLocks noChangeArrowheads="1"/>
            </p:cNvSpPr>
            <p:nvPr/>
          </p:nvSpPr>
          <p:spPr bwMode="auto">
            <a:xfrm>
              <a:off x="3216" y="768"/>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5" name="Oval 17">
              <a:extLst>
                <a:ext uri="{FF2B5EF4-FFF2-40B4-BE49-F238E27FC236}">
                  <a16:creationId xmlns:a16="http://schemas.microsoft.com/office/drawing/2014/main" id="{D95727B6-65A7-45EB-9905-B07AD4E945A9}"/>
                </a:ext>
              </a:extLst>
            </p:cNvPr>
            <p:cNvSpPr>
              <a:spLocks noChangeArrowheads="1"/>
            </p:cNvSpPr>
            <p:nvPr/>
          </p:nvSpPr>
          <p:spPr bwMode="auto">
            <a:xfrm>
              <a:off x="2784" y="864"/>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6" name="Oval 18">
              <a:extLst>
                <a:ext uri="{FF2B5EF4-FFF2-40B4-BE49-F238E27FC236}">
                  <a16:creationId xmlns:a16="http://schemas.microsoft.com/office/drawing/2014/main" id="{E1BDAF77-BAF9-4F78-9951-06C6631BE35C}"/>
                </a:ext>
              </a:extLst>
            </p:cNvPr>
            <p:cNvSpPr>
              <a:spLocks noChangeArrowheads="1"/>
            </p:cNvSpPr>
            <p:nvPr/>
          </p:nvSpPr>
          <p:spPr bwMode="auto">
            <a:xfrm>
              <a:off x="2352" y="1200"/>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7" name="Oval 19">
              <a:extLst>
                <a:ext uri="{FF2B5EF4-FFF2-40B4-BE49-F238E27FC236}">
                  <a16:creationId xmlns:a16="http://schemas.microsoft.com/office/drawing/2014/main" id="{4253A830-0F8B-4F26-B29F-0A2196D4271C}"/>
                </a:ext>
              </a:extLst>
            </p:cNvPr>
            <p:cNvSpPr>
              <a:spLocks noChangeArrowheads="1"/>
            </p:cNvSpPr>
            <p:nvPr/>
          </p:nvSpPr>
          <p:spPr bwMode="auto">
            <a:xfrm>
              <a:off x="2016" y="1488"/>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8" name="Oval 20">
              <a:extLst>
                <a:ext uri="{FF2B5EF4-FFF2-40B4-BE49-F238E27FC236}">
                  <a16:creationId xmlns:a16="http://schemas.microsoft.com/office/drawing/2014/main" id="{FD77BA61-51D4-485D-AE8E-3FF105727226}"/>
                </a:ext>
              </a:extLst>
            </p:cNvPr>
            <p:cNvSpPr>
              <a:spLocks noChangeArrowheads="1"/>
            </p:cNvSpPr>
            <p:nvPr/>
          </p:nvSpPr>
          <p:spPr bwMode="auto">
            <a:xfrm>
              <a:off x="1680" y="1920"/>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9" name="Oval 21">
              <a:extLst>
                <a:ext uri="{FF2B5EF4-FFF2-40B4-BE49-F238E27FC236}">
                  <a16:creationId xmlns:a16="http://schemas.microsoft.com/office/drawing/2014/main" id="{E4EA80FD-20B9-464E-9427-9B2A875FA449}"/>
                </a:ext>
              </a:extLst>
            </p:cNvPr>
            <p:cNvSpPr>
              <a:spLocks noChangeArrowheads="1"/>
            </p:cNvSpPr>
            <p:nvPr/>
          </p:nvSpPr>
          <p:spPr bwMode="auto">
            <a:xfrm>
              <a:off x="1344" y="2352"/>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0" name="Oval 22">
              <a:extLst>
                <a:ext uri="{FF2B5EF4-FFF2-40B4-BE49-F238E27FC236}">
                  <a16:creationId xmlns:a16="http://schemas.microsoft.com/office/drawing/2014/main" id="{DF82ED39-F0A5-43CB-9BBB-F676CC88DFAD}"/>
                </a:ext>
              </a:extLst>
            </p:cNvPr>
            <p:cNvSpPr>
              <a:spLocks noChangeArrowheads="1"/>
            </p:cNvSpPr>
            <p:nvPr/>
          </p:nvSpPr>
          <p:spPr bwMode="auto">
            <a:xfrm>
              <a:off x="1104" y="2880"/>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1" name="Oval 23">
              <a:extLst>
                <a:ext uri="{FF2B5EF4-FFF2-40B4-BE49-F238E27FC236}">
                  <a16:creationId xmlns:a16="http://schemas.microsoft.com/office/drawing/2014/main" id="{98882E02-A930-4110-A051-4DFD21A0BBD4}"/>
                </a:ext>
              </a:extLst>
            </p:cNvPr>
            <p:cNvSpPr>
              <a:spLocks noChangeArrowheads="1"/>
            </p:cNvSpPr>
            <p:nvPr/>
          </p:nvSpPr>
          <p:spPr bwMode="auto">
            <a:xfrm>
              <a:off x="960" y="3456"/>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2" name="Freeform 24">
              <a:extLst>
                <a:ext uri="{FF2B5EF4-FFF2-40B4-BE49-F238E27FC236}">
                  <a16:creationId xmlns:a16="http://schemas.microsoft.com/office/drawing/2014/main" id="{94373AF1-5A65-4B28-89E0-CAAF2936A161}"/>
                </a:ext>
              </a:extLst>
            </p:cNvPr>
            <p:cNvSpPr>
              <a:spLocks/>
            </p:cNvSpPr>
            <p:nvPr/>
          </p:nvSpPr>
          <p:spPr bwMode="auto">
            <a:xfrm>
              <a:off x="912" y="768"/>
              <a:ext cx="2880" cy="2880"/>
            </a:xfrm>
            <a:custGeom>
              <a:avLst/>
              <a:gdLst>
                <a:gd name="T0" fmla="*/ 2880 w 2880"/>
                <a:gd name="T1" fmla="*/ 0 h 2880"/>
                <a:gd name="T2" fmla="*/ 2304 w 2880"/>
                <a:gd name="T3" fmla="*/ 48 h 2880"/>
                <a:gd name="T4" fmla="*/ 1920 w 2880"/>
                <a:gd name="T5" fmla="*/ 144 h 2880"/>
                <a:gd name="T6" fmla="*/ 1440 w 2880"/>
                <a:gd name="T7" fmla="*/ 432 h 2880"/>
                <a:gd name="T8" fmla="*/ 1104 w 2880"/>
                <a:gd name="T9" fmla="*/ 768 h 2880"/>
                <a:gd name="T10" fmla="*/ 766 w 2880"/>
                <a:gd name="T11" fmla="*/ 1176 h 2880"/>
                <a:gd name="T12" fmla="*/ 480 w 2880"/>
                <a:gd name="T13" fmla="*/ 1584 h 2880"/>
                <a:gd name="T14" fmla="*/ 240 w 2880"/>
                <a:gd name="T15" fmla="*/ 2112 h 2880"/>
                <a:gd name="T16" fmla="*/ 48 w 2880"/>
                <a:gd name="T17" fmla="*/ 2736 h 2880"/>
                <a:gd name="T18" fmla="*/ 0 w 2880"/>
                <a:gd name="T19" fmla="*/ 288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2880">
                  <a:moveTo>
                    <a:pt x="2880" y="0"/>
                  </a:moveTo>
                  <a:cubicBezTo>
                    <a:pt x="2672" y="12"/>
                    <a:pt x="2464" y="24"/>
                    <a:pt x="2304" y="48"/>
                  </a:cubicBezTo>
                  <a:cubicBezTo>
                    <a:pt x="2144" y="72"/>
                    <a:pt x="2064" y="80"/>
                    <a:pt x="1920" y="144"/>
                  </a:cubicBezTo>
                  <a:cubicBezTo>
                    <a:pt x="1776" y="208"/>
                    <a:pt x="1576" y="328"/>
                    <a:pt x="1440" y="432"/>
                  </a:cubicBezTo>
                  <a:cubicBezTo>
                    <a:pt x="1304" y="536"/>
                    <a:pt x="1216" y="644"/>
                    <a:pt x="1104" y="768"/>
                  </a:cubicBezTo>
                  <a:cubicBezTo>
                    <a:pt x="992" y="892"/>
                    <a:pt x="870" y="1040"/>
                    <a:pt x="766" y="1176"/>
                  </a:cubicBezTo>
                  <a:cubicBezTo>
                    <a:pt x="662" y="1312"/>
                    <a:pt x="568" y="1428"/>
                    <a:pt x="480" y="1584"/>
                  </a:cubicBezTo>
                  <a:cubicBezTo>
                    <a:pt x="392" y="1740"/>
                    <a:pt x="312" y="1920"/>
                    <a:pt x="240" y="2112"/>
                  </a:cubicBezTo>
                  <a:cubicBezTo>
                    <a:pt x="168" y="2304"/>
                    <a:pt x="88" y="2608"/>
                    <a:pt x="48" y="2736"/>
                  </a:cubicBezTo>
                  <a:cubicBezTo>
                    <a:pt x="8" y="2864"/>
                    <a:pt x="8" y="2856"/>
                    <a:pt x="0" y="2880"/>
                  </a:cubicBezTo>
                </a:path>
              </a:pathLst>
            </a:custGeom>
            <a:noFill/>
            <a:ln w="38100" cap="flat"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1673" name="Group 25">
            <a:extLst>
              <a:ext uri="{FF2B5EF4-FFF2-40B4-BE49-F238E27FC236}">
                <a16:creationId xmlns:a16="http://schemas.microsoft.com/office/drawing/2014/main" id="{FC34DB9E-9764-4E2F-8166-393893E1F6CB}"/>
              </a:ext>
            </a:extLst>
          </p:cNvPr>
          <p:cNvGrpSpPr>
            <a:grpSpLocks/>
          </p:cNvGrpSpPr>
          <p:nvPr/>
        </p:nvGrpSpPr>
        <p:grpSpPr bwMode="auto">
          <a:xfrm>
            <a:off x="533400" y="2590800"/>
            <a:ext cx="3733800" cy="3235325"/>
            <a:chOff x="1488" y="896"/>
            <a:chExt cx="3696" cy="3408"/>
          </a:xfrm>
        </p:grpSpPr>
        <p:grpSp>
          <p:nvGrpSpPr>
            <p:cNvPr id="411674" name="Group 26">
              <a:extLst>
                <a:ext uri="{FF2B5EF4-FFF2-40B4-BE49-F238E27FC236}">
                  <a16:creationId xmlns:a16="http://schemas.microsoft.com/office/drawing/2014/main" id="{241C3D58-9ECC-408F-AFCE-C9E8B8C6DCEB}"/>
                </a:ext>
              </a:extLst>
            </p:cNvPr>
            <p:cNvGrpSpPr>
              <a:grpSpLocks/>
            </p:cNvGrpSpPr>
            <p:nvPr/>
          </p:nvGrpSpPr>
          <p:grpSpPr bwMode="auto">
            <a:xfrm>
              <a:off x="2160" y="912"/>
              <a:ext cx="2880" cy="2880"/>
              <a:chOff x="1488" y="720"/>
              <a:chExt cx="2880" cy="2880"/>
            </a:xfrm>
          </p:grpSpPr>
          <p:sp>
            <p:nvSpPr>
              <p:cNvPr id="411675" name="Line 27">
                <a:extLst>
                  <a:ext uri="{FF2B5EF4-FFF2-40B4-BE49-F238E27FC236}">
                    <a16:creationId xmlns:a16="http://schemas.microsoft.com/office/drawing/2014/main" id="{1403E4C2-BB51-4BD2-8621-25F657CFEAFF}"/>
                  </a:ext>
                </a:extLst>
              </p:cNvPr>
              <p:cNvSpPr>
                <a:spLocks noChangeShapeType="1"/>
              </p:cNvSpPr>
              <p:nvPr/>
            </p:nvSpPr>
            <p:spPr bwMode="auto">
              <a:xfrm>
                <a:off x="1488" y="720"/>
                <a:ext cx="28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6" name="Line 28">
                <a:extLst>
                  <a:ext uri="{FF2B5EF4-FFF2-40B4-BE49-F238E27FC236}">
                    <a16:creationId xmlns:a16="http://schemas.microsoft.com/office/drawing/2014/main" id="{DB527780-CB05-49C8-90A2-0A0C365BCAD5}"/>
                  </a:ext>
                </a:extLst>
              </p:cNvPr>
              <p:cNvSpPr>
                <a:spLocks noChangeShapeType="1"/>
              </p:cNvSpPr>
              <p:nvPr/>
            </p:nvSpPr>
            <p:spPr bwMode="auto">
              <a:xfrm>
                <a:off x="4368" y="720"/>
                <a:ext cx="0" cy="28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1677" name="Group 29">
              <a:extLst>
                <a:ext uri="{FF2B5EF4-FFF2-40B4-BE49-F238E27FC236}">
                  <a16:creationId xmlns:a16="http://schemas.microsoft.com/office/drawing/2014/main" id="{83B4AC80-50FD-4A6D-8800-191AB065EF81}"/>
                </a:ext>
              </a:extLst>
            </p:cNvPr>
            <p:cNvGrpSpPr>
              <a:grpSpLocks/>
            </p:cNvGrpSpPr>
            <p:nvPr/>
          </p:nvGrpSpPr>
          <p:grpSpPr bwMode="auto">
            <a:xfrm>
              <a:off x="1488" y="912"/>
              <a:ext cx="672" cy="3073"/>
              <a:chOff x="816" y="720"/>
              <a:chExt cx="672" cy="3073"/>
            </a:xfrm>
          </p:grpSpPr>
          <p:sp>
            <p:nvSpPr>
              <p:cNvPr id="411678" name="Line 30">
                <a:extLst>
                  <a:ext uri="{FF2B5EF4-FFF2-40B4-BE49-F238E27FC236}">
                    <a16:creationId xmlns:a16="http://schemas.microsoft.com/office/drawing/2014/main" id="{91400EB4-EEDB-47FB-B187-5861ABB4D00D}"/>
                  </a:ext>
                </a:extLst>
              </p:cNvPr>
              <p:cNvSpPr>
                <a:spLocks noChangeShapeType="1"/>
              </p:cNvSpPr>
              <p:nvPr/>
            </p:nvSpPr>
            <p:spPr bwMode="auto">
              <a:xfrm flipV="1">
                <a:off x="1488" y="72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9" name="Text Box 31">
                <a:extLst>
                  <a:ext uri="{FF2B5EF4-FFF2-40B4-BE49-F238E27FC236}">
                    <a16:creationId xmlns:a16="http://schemas.microsoft.com/office/drawing/2014/main" id="{E5B5DE2D-78E6-4C31-99E5-16A8338E299B}"/>
                  </a:ext>
                </a:extLst>
              </p:cNvPr>
              <p:cNvSpPr txBox="1">
                <a:spLocks noChangeArrowheads="1"/>
              </p:cNvSpPr>
              <p:nvPr/>
            </p:nvSpPr>
            <p:spPr bwMode="auto">
              <a:xfrm rot="-5400000">
                <a:off x="135" y="2105"/>
                <a:ext cx="172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True Positive Rate</a:t>
                </a:r>
              </a:p>
            </p:txBody>
          </p:sp>
          <p:sp>
            <p:nvSpPr>
              <p:cNvPr id="411680" name="Text Box 32">
                <a:extLst>
                  <a:ext uri="{FF2B5EF4-FFF2-40B4-BE49-F238E27FC236}">
                    <a16:creationId xmlns:a16="http://schemas.microsoft.com/office/drawing/2014/main" id="{DC6EF6D8-E283-4271-B12F-DDBE9402F1E5}"/>
                  </a:ext>
                </a:extLst>
              </p:cNvPr>
              <p:cNvSpPr txBox="1">
                <a:spLocks noChangeArrowheads="1"/>
              </p:cNvSpPr>
              <p:nvPr/>
            </p:nvSpPr>
            <p:spPr bwMode="auto">
              <a:xfrm>
                <a:off x="1105" y="3408"/>
                <a:ext cx="335"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t>0%</a:t>
                </a:r>
              </a:p>
            </p:txBody>
          </p:sp>
          <p:sp>
            <p:nvSpPr>
              <p:cNvPr id="411681" name="Text Box 33">
                <a:extLst>
                  <a:ext uri="{FF2B5EF4-FFF2-40B4-BE49-F238E27FC236}">
                    <a16:creationId xmlns:a16="http://schemas.microsoft.com/office/drawing/2014/main" id="{C5A6FC2E-A123-4825-89A8-6FC1875BE139}"/>
                  </a:ext>
                </a:extLst>
              </p:cNvPr>
              <p:cNvSpPr txBox="1">
                <a:spLocks noChangeArrowheads="1"/>
              </p:cNvSpPr>
              <p:nvPr/>
            </p:nvSpPr>
            <p:spPr bwMode="auto">
              <a:xfrm>
                <a:off x="816" y="769"/>
                <a:ext cx="624"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100%</a:t>
                </a:r>
              </a:p>
            </p:txBody>
          </p:sp>
        </p:grpSp>
        <p:grpSp>
          <p:nvGrpSpPr>
            <p:cNvPr id="411682" name="Group 34">
              <a:extLst>
                <a:ext uri="{FF2B5EF4-FFF2-40B4-BE49-F238E27FC236}">
                  <a16:creationId xmlns:a16="http://schemas.microsoft.com/office/drawing/2014/main" id="{4913BC8C-6481-42F6-BA13-5C78F8E5980A}"/>
                </a:ext>
              </a:extLst>
            </p:cNvPr>
            <p:cNvGrpSpPr>
              <a:grpSpLocks/>
            </p:cNvGrpSpPr>
            <p:nvPr/>
          </p:nvGrpSpPr>
          <p:grpSpPr bwMode="auto">
            <a:xfrm>
              <a:off x="2062" y="3792"/>
              <a:ext cx="3122" cy="512"/>
              <a:chOff x="1390" y="3600"/>
              <a:chExt cx="3122" cy="512"/>
            </a:xfrm>
          </p:grpSpPr>
          <p:sp>
            <p:nvSpPr>
              <p:cNvPr id="411683" name="Line 35">
                <a:extLst>
                  <a:ext uri="{FF2B5EF4-FFF2-40B4-BE49-F238E27FC236}">
                    <a16:creationId xmlns:a16="http://schemas.microsoft.com/office/drawing/2014/main" id="{6C5AA8AE-BDD9-4FB8-9C3D-9E297DDA886B}"/>
                  </a:ext>
                </a:extLst>
              </p:cNvPr>
              <p:cNvSpPr>
                <a:spLocks noChangeShapeType="1"/>
              </p:cNvSpPr>
              <p:nvPr/>
            </p:nvSpPr>
            <p:spPr bwMode="auto">
              <a:xfrm rot="5400000" flipV="1">
                <a:off x="2928" y="2160"/>
                <a:ext cx="0" cy="288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84" name="Text Box 36">
                <a:extLst>
                  <a:ext uri="{FF2B5EF4-FFF2-40B4-BE49-F238E27FC236}">
                    <a16:creationId xmlns:a16="http://schemas.microsoft.com/office/drawing/2014/main" id="{270A06F4-1D02-4A70-A4EB-2B21F504170F}"/>
                  </a:ext>
                </a:extLst>
              </p:cNvPr>
              <p:cNvSpPr txBox="1">
                <a:spLocks noChangeArrowheads="1"/>
              </p:cNvSpPr>
              <p:nvPr/>
            </p:nvSpPr>
            <p:spPr bwMode="auto">
              <a:xfrm>
                <a:off x="2301" y="3793"/>
                <a:ext cx="15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False Positive Rate</a:t>
                </a:r>
              </a:p>
            </p:txBody>
          </p:sp>
          <p:sp>
            <p:nvSpPr>
              <p:cNvPr id="411685" name="Text Box 37">
                <a:extLst>
                  <a:ext uri="{FF2B5EF4-FFF2-40B4-BE49-F238E27FC236}">
                    <a16:creationId xmlns:a16="http://schemas.microsoft.com/office/drawing/2014/main" id="{BA258FD9-B923-4F3C-B9EE-0186FDB88BCA}"/>
                  </a:ext>
                </a:extLst>
              </p:cNvPr>
              <p:cNvSpPr txBox="1">
                <a:spLocks noChangeArrowheads="1"/>
              </p:cNvSpPr>
              <p:nvPr/>
            </p:nvSpPr>
            <p:spPr bwMode="auto">
              <a:xfrm>
                <a:off x="1390" y="3694"/>
                <a:ext cx="336"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0%</a:t>
                </a:r>
              </a:p>
            </p:txBody>
          </p:sp>
          <p:sp>
            <p:nvSpPr>
              <p:cNvPr id="411686" name="Text Box 38">
                <a:extLst>
                  <a:ext uri="{FF2B5EF4-FFF2-40B4-BE49-F238E27FC236}">
                    <a16:creationId xmlns:a16="http://schemas.microsoft.com/office/drawing/2014/main" id="{0A994F62-714A-4118-8A7C-1C439BEC0F53}"/>
                  </a:ext>
                </a:extLst>
              </p:cNvPr>
              <p:cNvSpPr txBox="1">
                <a:spLocks noChangeArrowheads="1"/>
              </p:cNvSpPr>
              <p:nvPr/>
            </p:nvSpPr>
            <p:spPr bwMode="auto">
              <a:xfrm>
                <a:off x="3984" y="3647"/>
                <a:ext cx="52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t>100%</a:t>
                </a:r>
              </a:p>
            </p:txBody>
          </p:sp>
        </p:grpSp>
        <p:sp>
          <p:nvSpPr>
            <p:cNvPr id="411687" name="Oval 39">
              <a:extLst>
                <a:ext uri="{FF2B5EF4-FFF2-40B4-BE49-F238E27FC236}">
                  <a16:creationId xmlns:a16="http://schemas.microsoft.com/office/drawing/2014/main" id="{CE7B7B47-36E7-4641-978C-1D9D441C6A6E}"/>
                </a:ext>
              </a:extLst>
            </p:cNvPr>
            <p:cNvSpPr>
              <a:spLocks noChangeArrowheads="1"/>
            </p:cNvSpPr>
            <p:nvPr/>
          </p:nvSpPr>
          <p:spPr bwMode="auto">
            <a:xfrm>
              <a:off x="3552" y="912"/>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88" name="Oval 40">
              <a:extLst>
                <a:ext uri="{FF2B5EF4-FFF2-40B4-BE49-F238E27FC236}">
                  <a16:creationId xmlns:a16="http://schemas.microsoft.com/office/drawing/2014/main" id="{5F94FB75-C847-47D9-8E3B-7C90ADBF9724}"/>
                </a:ext>
              </a:extLst>
            </p:cNvPr>
            <p:cNvSpPr>
              <a:spLocks noChangeArrowheads="1"/>
            </p:cNvSpPr>
            <p:nvPr/>
          </p:nvSpPr>
          <p:spPr bwMode="auto">
            <a:xfrm>
              <a:off x="3024" y="1008"/>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89" name="Oval 41">
              <a:extLst>
                <a:ext uri="{FF2B5EF4-FFF2-40B4-BE49-F238E27FC236}">
                  <a16:creationId xmlns:a16="http://schemas.microsoft.com/office/drawing/2014/main" id="{59CB4609-615E-4777-9E49-4842DE637655}"/>
                </a:ext>
              </a:extLst>
            </p:cNvPr>
            <p:cNvSpPr>
              <a:spLocks noChangeArrowheads="1"/>
            </p:cNvSpPr>
            <p:nvPr/>
          </p:nvSpPr>
          <p:spPr bwMode="auto">
            <a:xfrm>
              <a:off x="2640" y="1152"/>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0" name="Oval 42">
              <a:extLst>
                <a:ext uri="{FF2B5EF4-FFF2-40B4-BE49-F238E27FC236}">
                  <a16:creationId xmlns:a16="http://schemas.microsoft.com/office/drawing/2014/main" id="{7C69F12F-BE37-47B7-8DC8-81B664F89C70}"/>
                </a:ext>
              </a:extLst>
            </p:cNvPr>
            <p:cNvSpPr>
              <a:spLocks noChangeArrowheads="1"/>
            </p:cNvSpPr>
            <p:nvPr/>
          </p:nvSpPr>
          <p:spPr bwMode="auto">
            <a:xfrm>
              <a:off x="2400" y="1488"/>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1" name="Oval 43">
              <a:extLst>
                <a:ext uri="{FF2B5EF4-FFF2-40B4-BE49-F238E27FC236}">
                  <a16:creationId xmlns:a16="http://schemas.microsoft.com/office/drawing/2014/main" id="{17CE6474-A4A5-428D-8E58-C4384E16DD9B}"/>
                </a:ext>
              </a:extLst>
            </p:cNvPr>
            <p:cNvSpPr>
              <a:spLocks noChangeArrowheads="1"/>
            </p:cNvSpPr>
            <p:nvPr/>
          </p:nvSpPr>
          <p:spPr bwMode="auto">
            <a:xfrm>
              <a:off x="2256" y="2208"/>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2" name="Oval 44">
              <a:extLst>
                <a:ext uri="{FF2B5EF4-FFF2-40B4-BE49-F238E27FC236}">
                  <a16:creationId xmlns:a16="http://schemas.microsoft.com/office/drawing/2014/main" id="{D39DB9A4-8C80-4165-BF88-9E0EF4435715}"/>
                </a:ext>
              </a:extLst>
            </p:cNvPr>
            <p:cNvSpPr>
              <a:spLocks noChangeArrowheads="1"/>
            </p:cNvSpPr>
            <p:nvPr/>
          </p:nvSpPr>
          <p:spPr bwMode="auto">
            <a:xfrm>
              <a:off x="2208" y="2784"/>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3" name="Oval 45">
              <a:extLst>
                <a:ext uri="{FF2B5EF4-FFF2-40B4-BE49-F238E27FC236}">
                  <a16:creationId xmlns:a16="http://schemas.microsoft.com/office/drawing/2014/main" id="{2B948903-1377-49F4-A3ED-41005BA43CA8}"/>
                </a:ext>
              </a:extLst>
            </p:cNvPr>
            <p:cNvSpPr>
              <a:spLocks noChangeArrowheads="1"/>
            </p:cNvSpPr>
            <p:nvPr/>
          </p:nvSpPr>
          <p:spPr bwMode="auto">
            <a:xfrm>
              <a:off x="2160" y="3264"/>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4" name="Oval 46">
              <a:extLst>
                <a:ext uri="{FF2B5EF4-FFF2-40B4-BE49-F238E27FC236}">
                  <a16:creationId xmlns:a16="http://schemas.microsoft.com/office/drawing/2014/main" id="{38877AFC-089F-4C5D-923E-B62F8CD444EC}"/>
                </a:ext>
              </a:extLst>
            </p:cNvPr>
            <p:cNvSpPr>
              <a:spLocks noChangeArrowheads="1"/>
            </p:cNvSpPr>
            <p:nvPr/>
          </p:nvSpPr>
          <p:spPr bwMode="auto">
            <a:xfrm>
              <a:off x="2160" y="3504"/>
              <a:ext cx="48" cy="4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95" name="Freeform 47">
              <a:extLst>
                <a:ext uri="{FF2B5EF4-FFF2-40B4-BE49-F238E27FC236}">
                  <a16:creationId xmlns:a16="http://schemas.microsoft.com/office/drawing/2014/main" id="{4588A741-EA87-4542-AC15-F2D6A98334A9}"/>
                </a:ext>
              </a:extLst>
            </p:cNvPr>
            <p:cNvSpPr>
              <a:spLocks/>
            </p:cNvSpPr>
            <p:nvPr/>
          </p:nvSpPr>
          <p:spPr bwMode="auto">
            <a:xfrm>
              <a:off x="2152" y="896"/>
              <a:ext cx="2888" cy="2896"/>
            </a:xfrm>
            <a:custGeom>
              <a:avLst/>
              <a:gdLst>
                <a:gd name="T0" fmla="*/ 2888 w 2888"/>
                <a:gd name="T1" fmla="*/ 16 h 2896"/>
                <a:gd name="T2" fmla="*/ 1400 w 2888"/>
                <a:gd name="T3" fmla="*/ 16 h 2896"/>
                <a:gd name="T4" fmla="*/ 872 w 2888"/>
                <a:gd name="T5" fmla="*/ 112 h 2896"/>
                <a:gd name="T6" fmla="*/ 488 w 2888"/>
                <a:gd name="T7" fmla="*/ 304 h 2896"/>
                <a:gd name="T8" fmla="*/ 248 w 2888"/>
                <a:gd name="T9" fmla="*/ 640 h 2896"/>
                <a:gd name="T10" fmla="*/ 104 w 2888"/>
                <a:gd name="T11" fmla="*/ 1360 h 2896"/>
                <a:gd name="T12" fmla="*/ 56 w 2888"/>
                <a:gd name="T13" fmla="*/ 1936 h 2896"/>
                <a:gd name="T14" fmla="*/ 8 w 2888"/>
                <a:gd name="T15" fmla="*/ 2416 h 2896"/>
                <a:gd name="T16" fmla="*/ 8 w 2888"/>
                <a:gd name="T17" fmla="*/ 2896 h 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8" h="2896">
                  <a:moveTo>
                    <a:pt x="2888" y="16"/>
                  </a:moveTo>
                  <a:cubicBezTo>
                    <a:pt x="2312" y="8"/>
                    <a:pt x="1736" y="0"/>
                    <a:pt x="1400" y="16"/>
                  </a:cubicBezTo>
                  <a:cubicBezTo>
                    <a:pt x="1064" y="32"/>
                    <a:pt x="1024" y="64"/>
                    <a:pt x="872" y="112"/>
                  </a:cubicBezTo>
                  <a:cubicBezTo>
                    <a:pt x="720" y="160"/>
                    <a:pt x="592" y="216"/>
                    <a:pt x="488" y="304"/>
                  </a:cubicBezTo>
                  <a:cubicBezTo>
                    <a:pt x="384" y="392"/>
                    <a:pt x="312" y="464"/>
                    <a:pt x="248" y="640"/>
                  </a:cubicBezTo>
                  <a:cubicBezTo>
                    <a:pt x="184" y="816"/>
                    <a:pt x="136" y="1144"/>
                    <a:pt x="104" y="1360"/>
                  </a:cubicBezTo>
                  <a:cubicBezTo>
                    <a:pt x="72" y="1576"/>
                    <a:pt x="72" y="1760"/>
                    <a:pt x="56" y="1936"/>
                  </a:cubicBezTo>
                  <a:cubicBezTo>
                    <a:pt x="40" y="2112"/>
                    <a:pt x="16" y="2256"/>
                    <a:pt x="8" y="2416"/>
                  </a:cubicBezTo>
                  <a:cubicBezTo>
                    <a:pt x="0" y="2576"/>
                    <a:pt x="8" y="2816"/>
                    <a:pt x="8" y="2896"/>
                  </a:cubicBezTo>
                </a:path>
              </a:pathLst>
            </a:custGeom>
            <a:noFill/>
            <a:ln w="38100" cap="flat"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1696" name="Text Box 48">
            <a:extLst>
              <a:ext uri="{FF2B5EF4-FFF2-40B4-BE49-F238E27FC236}">
                <a16:creationId xmlns:a16="http://schemas.microsoft.com/office/drawing/2014/main" id="{11F48BBD-36D2-4A42-B233-94B36BDECFBB}"/>
              </a:ext>
            </a:extLst>
          </p:cNvPr>
          <p:cNvSpPr txBox="1">
            <a:spLocks noChangeArrowheads="1"/>
          </p:cNvSpPr>
          <p:nvPr/>
        </p:nvSpPr>
        <p:spPr bwMode="auto">
          <a:xfrm>
            <a:off x="1676400" y="1752600"/>
            <a:ext cx="2133600" cy="457200"/>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solidFill>
                  <a:srgbClr val="000000"/>
                </a:solidFill>
                <a:latin typeface="Comic Sans MS" panose="030F0702030302020204" pitchFamily="66" charset="0"/>
              </a:rPr>
              <a:t>A good test:</a:t>
            </a:r>
          </a:p>
        </p:txBody>
      </p:sp>
      <p:sp>
        <p:nvSpPr>
          <p:cNvPr id="411697" name="Text Box 49">
            <a:extLst>
              <a:ext uri="{FF2B5EF4-FFF2-40B4-BE49-F238E27FC236}">
                <a16:creationId xmlns:a16="http://schemas.microsoft.com/office/drawing/2014/main" id="{C041D91B-21F6-4DB3-909B-E7D461840E14}"/>
              </a:ext>
            </a:extLst>
          </p:cNvPr>
          <p:cNvSpPr txBox="1">
            <a:spLocks noChangeArrowheads="1"/>
          </p:cNvSpPr>
          <p:nvPr/>
        </p:nvSpPr>
        <p:spPr bwMode="auto">
          <a:xfrm>
            <a:off x="5867400" y="1676400"/>
            <a:ext cx="2133600" cy="457200"/>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solidFill>
                  <a:srgbClr val="000000"/>
                </a:solidFill>
                <a:latin typeface="Comic Sans MS" panose="030F0702030302020204" pitchFamily="66" charset="0"/>
              </a:rPr>
              <a:t>A poor test:</a:t>
            </a:r>
          </a:p>
        </p:txBody>
      </p:sp>
      <p:sp>
        <p:nvSpPr>
          <p:cNvPr id="411699" name="Rectangle 51">
            <a:extLst>
              <a:ext uri="{FF2B5EF4-FFF2-40B4-BE49-F238E27FC236}">
                <a16:creationId xmlns:a16="http://schemas.microsoft.com/office/drawing/2014/main" id="{C2FFAF50-CE70-433E-BC78-F7E5F1C85AE4}"/>
              </a:ext>
            </a:extLst>
          </p:cNvPr>
          <p:cNvSpPr>
            <a:spLocks noGrp="1" noChangeArrowheads="1"/>
          </p:cNvSpPr>
          <p:nvPr>
            <p:ph type="title" idx="4294967295"/>
          </p:nvPr>
        </p:nvSpPr>
        <p:spPr>
          <a:xfrm>
            <a:off x="762000" y="76200"/>
            <a:ext cx="7772400" cy="1143000"/>
          </a:xfrm>
        </p:spPr>
        <p:txBody>
          <a:bodyPr/>
          <a:lstStyle/>
          <a:p>
            <a:r>
              <a:rPr lang="en-US" altLang="en-US" sz="4000"/>
              <a:t>ROC curve comparison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64914A-1796-4C45-B4DF-ED3E693BB2C2}"/>
              </a:ext>
            </a:extLst>
          </p:cNvPr>
          <p:cNvSpPr/>
          <p:nvPr/>
        </p:nvSpPr>
        <p:spPr>
          <a:xfrm>
            <a:off x="2285999" y="1905506"/>
            <a:ext cx="5462337" cy="3554819"/>
          </a:xfrm>
          <a:prstGeom prst="rect">
            <a:avLst/>
          </a:prstGeom>
        </p:spPr>
        <p:txBody>
          <a:bodyPr wrap="square">
            <a:spAutoFit/>
          </a:bodyPr>
          <a:lstStyle/>
          <a:p>
            <a:r>
              <a:rPr lang="en-US" sz="1800" dirty="0">
                <a:latin typeface="Arial" panose="020B0604020202020204" pitchFamily="34" charset="0"/>
                <a:cs typeface="Arial" panose="020B0604020202020204" pitchFamily="34" charset="0"/>
              </a:rPr>
              <a:t>Multiple linear regression model using sliding windows of 250 ms with steps of 25 ms: </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a:t>
            </a:r>
          </a:p>
          <a:p>
            <a:r>
              <a:rPr lang="en-US" sz="1800" dirty="0">
                <a:latin typeface="Arial" panose="020B0604020202020204" pitchFamily="34" charset="0"/>
                <a:cs typeface="Arial" panose="020B0604020202020204" pitchFamily="34" charset="0"/>
              </a:rPr>
              <a:t>where r is the discharge rate of the cell, M is the duration of the test interval, C is the categorical choice (short/long), and O is the reward outcome (correct/incorrect).</a:t>
            </a:r>
          </a:p>
          <a:p>
            <a:endParaRPr lang="en-US" sz="1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Rectángulo 5">
                <a:extLst>
                  <a:ext uri="{FF2B5EF4-FFF2-40B4-BE49-F238E27FC236}">
                    <a16:creationId xmlns:a16="http://schemas.microsoft.com/office/drawing/2014/main" id="{D7E72B8E-D732-468F-8219-B1FE77C76C01}"/>
                  </a:ext>
                </a:extLst>
              </p:cNvPr>
              <p:cNvSpPr/>
              <p:nvPr/>
            </p:nvSpPr>
            <p:spPr>
              <a:xfrm>
                <a:off x="3000591" y="2894129"/>
                <a:ext cx="6601231" cy="400110"/>
              </a:xfrm>
              <a:prstGeom prst="rect">
                <a:avLst/>
              </a:prstGeom>
            </p:spPr>
            <p:txBody>
              <a:bodyPr wrap="none">
                <a:spAutoFit/>
              </a:bodyPr>
              <a:lstStyle/>
              <a:p>
                <a:pPr marL="0" marR="0">
                  <a:spcBef>
                    <a:spcPts val="0"/>
                  </a:spcBef>
                  <a:spcAft>
                    <a:spcPts val="0"/>
                  </a:spcAft>
                </a:pPr>
                <a14:m>
                  <m:oMath xmlns:m="http://schemas.openxmlformats.org/officeDocument/2006/math">
                    <m:r>
                      <a:rPr lang="en-US" sz="2000" i="1" kern="1200">
                        <a:effectLst/>
                        <a:latin typeface="Cambria Math" panose="02040503050406030204" pitchFamily="18" charset="0"/>
                        <a:ea typeface="Times New Roman" panose="02020603050405020304" pitchFamily="18" charset="0"/>
                      </a:rPr>
                      <m:t>𝑟</m:t>
                    </m:r>
                    <m:r>
                      <a:rPr lang="en-US" sz="2000" kern="1200">
                        <a:effectLst/>
                        <a:latin typeface="Cambria Math" panose="02040503050406030204" pitchFamily="18" charset="0"/>
                        <a:ea typeface="Times New Roman" panose="02020603050405020304" pitchFamily="18" charset="0"/>
                      </a:rPr>
                      <m:t>=</m:t>
                    </m:r>
                    <m:sSub>
                      <m:sSubPr>
                        <m:ctrlPr>
                          <a:rPr lang="en-US" sz="2000" i="1" kern="1200">
                            <a:effectLst/>
                            <a:latin typeface="Cambria Math" panose="02040503050406030204" pitchFamily="18" charset="0"/>
                            <a:ea typeface="Times New Roman" panose="02020603050405020304" pitchFamily="18" charset="0"/>
                          </a:rPr>
                        </m:ctrlPr>
                      </m:sSubPr>
                      <m:e>
                        <m:r>
                          <a:rPr lang="en-US" sz="2000" i="1" kern="1200">
                            <a:effectLst/>
                            <a:latin typeface="Cambria Math" panose="02040503050406030204" pitchFamily="18" charset="0"/>
                            <a:ea typeface="Times New Roman" panose="02020603050405020304" pitchFamily="18" charset="0"/>
                          </a:rPr>
                          <m:t>𝛽</m:t>
                        </m:r>
                      </m:e>
                      <m:sub>
                        <m:r>
                          <a:rPr lang="en-US" sz="2000" kern="1200">
                            <a:effectLst/>
                            <a:latin typeface="Cambria Math" panose="02040503050406030204" pitchFamily="18" charset="0"/>
                            <a:ea typeface="Times New Roman" panose="02020603050405020304" pitchFamily="18" charset="0"/>
                          </a:rPr>
                          <m:t>0</m:t>
                        </m:r>
                      </m:sub>
                    </m:sSub>
                    <m:r>
                      <a:rPr lang="en-US" sz="2000" kern="1200">
                        <a:effectLst/>
                        <a:latin typeface="Cambria Math" panose="02040503050406030204" pitchFamily="18" charset="0"/>
                        <a:ea typeface="Times New Roman" panose="02020603050405020304" pitchFamily="18" charset="0"/>
                      </a:rPr>
                      <m:t>+</m:t>
                    </m:r>
                    <m:sSub>
                      <m:sSubPr>
                        <m:ctrlPr>
                          <a:rPr lang="en-US" sz="2000" i="1" kern="1200">
                            <a:effectLst/>
                            <a:latin typeface="Cambria Math" panose="02040503050406030204" pitchFamily="18" charset="0"/>
                            <a:ea typeface="Times New Roman" panose="02020603050405020304" pitchFamily="18" charset="0"/>
                          </a:rPr>
                        </m:ctrlPr>
                      </m:sSubPr>
                      <m:e>
                        <m:r>
                          <a:rPr lang="en-US" sz="2000" i="1" kern="1200">
                            <a:effectLst/>
                            <a:latin typeface="Cambria Math" panose="02040503050406030204" pitchFamily="18" charset="0"/>
                            <a:ea typeface="Times New Roman" panose="02020603050405020304" pitchFamily="18" charset="0"/>
                          </a:rPr>
                          <m:t>𝛽</m:t>
                        </m:r>
                      </m:e>
                      <m:sub>
                        <m:r>
                          <a:rPr lang="en-US" sz="2000" kern="1200">
                            <a:effectLst/>
                            <a:latin typeface="Cambria Math" panose="02040503050406030204" pitchFamily="18" charset="0"/>
                            <a:ea typeface="Times New Roman" panose="02020603050405020304" pitchFamily="18" charset="0"/>
                          </a:rPr>
                          <m:t>1</m:t>
                        </m:r>
                      </m:sub>
                    </m:sSub>
                    <m:r>
                      <m:rPr>
                        <m:sty m:val="p"/>
                      </m:rPr>
                      <a:rPr lang="es-MX" sz="2000" kern="1200">
                        <a:effectLst/>
                        <a:latin typeface="Cambria Math" panose="02040503050406030204" pitchFamily="18" charset="0"/>
                        <a:ea typeface="Times New Roman" panose="02020603050405020304" pitchFamily="18" charset="0"/>
                      </a:rPr>
                      <m:t>M</m:t>
                    </m:r>
                    <m:r>
                      <a:rPr lang="en-US" sz="2000" kern="1200">
                        <a:effectLst/>
                        <a:latin typeface="Cambria Math" panose="02040503050406030204" pitchFamily="18" charset="0"/>
                        <a:ea typeface="Times New Roman" panose="02020603050405020304" pitchFamily="18" charset="0"/>
                      </a:rPr>
                      <m:t>+</m:t>
                    </m:r>
                    <m:sSub>
                      <m:sSubPr>
                        <m:ctrlPr>
                          <a:rPr lang="en-US" sz="2000" i="1" kern="1200">
                            <a:effectLst/>
                            <a:latin typeface="Cambria Math" panose="02040503050406030204" pitchFamily="18" charset="0"/>
                            <a:ea typeface="Times New Roman" panose="02020603050405020304" pitchFamily="18" charset="0"/>
                          </a:rPr>
                        </m:ctrlPr>
                      </m:sSubPr>
                      <m:e>
                        <m:r>
                          <a:rPr lang="en-US" sz="2000" i="1" kern="1200">
                            <a:effectLst/>
                            <a:latin typeface="Cambria Math" panose="02040503050406030204" pitchFamily="18" charset="0"/>
                            <a:ea typeface="Times New Roman" panose="02020603050405020304" pitchFamily="18" charset="0"/>
                          </a:rPr>
                          <m:t>𝛽</m:t>
                        </m:r>
                      </m:e>
                      <m:sub>
                        <m:r>
                          <a:rPr lang="en-US" sz="2000" kern="1200">
                            <a:effectLst/>
                            <a:latin typeface="Cambria Math" panose="02040503050406030204" pitchFamily="18" charset="0"/>
                            <a:ea typeface="Times New Roman" panose="02020603050405020304" pitchFamily="18" charset="0"/>
                          </a:rPr>
                          <m:t>2</m:t>
                        </m:r>
                      </m:sub>
                    </m:sSub>
                  </m:oMath>
                </a14:m>
                <a:r>
                  <a:rPr lang="en-US" sz="2000" kern="1200" dirty="0">
                    <a:effectLst/>
                    <a:latin typeface="Arial" panose="020B0604020202020204" pitchFamily="34" charset="0"/>
                    <a:ea typeface="Times New Roman" panose="02020603050405020304" pitchFamily="18" charset="0"/>
                    <a:cs typeface="Arial" panose="020B0604020202020204" pitchFamily="34" charset="0"/>
                  </a:rPr>
                  <a:t>C </a:t>
                </a:r>
                <a14:m>
                  <m:oMath xmlns:m="http://schemas.openxmlformats.org/officeDocument/2006/math">
                    <m:r>
                      <a:rPr lang="en-US" sz="2000" kern="1200">
                        <a:effectLst/>
                        <a:latin typeface="Cambria Math" panose="02040503050406030204" pitchFamily="18" charset="0"/>
                        <a:ea typeface="Times New Roman" panose="02020603050405020304" pitchFamily="18" charset="0"/>
                      </a:rPr>
                      <m:t>+</m:t>
                    </m:r>
                    <m:sSub>
                      <m:sSubPr>
                        <m:ctrlPr>
                          <a:rPr lang="en-US" sz="2000" i="1" kern="1200">
                            <a:effectLst/>
                            <a:latin typeface="Cambria Math" panose="02040503050406030204" pitchFamily="18" charset="0"/>
                            <a:ea typeface="Times New Roman" panose="02020603050405020304" pitchFamily="18" charset="0"/>
                          </a:rPr>
                        </m:ctrlPr>
                      </m:sSubPr>
                      <m:e>
                        <m:r>
                          <a:rPr lang="en-US" sz="2000" i="1" kern="1200">
                            <a:effectLst/>
                            <a:latin typeface="Cambria Math" panose="02040503050406030204" pitchFamily="18" charset="0"/>
                            <a:ea typeface="Times New Roman" panose="02020603050405020304" pitchFamily="18" charset="0"/>
                          </a:rPr>
                          <m:t>𝛽</m:t>
                        </m:r>
                      </m:e>
                      <m:sub>
                        <m:r>
                          <a:rPr lang="es-MX" sz="2000" kern="1200">
                            <a:effectLst/>
                            <a:latin typeface="Cambria Math" panose="02040503050406030204" pitchFamily="18" charset="0"/>
                            <a:ea typeface="Times New Roman" panose="02020603050405020304" pitchFamily="18" charset="0"/>
                          </a:rPr>
                          <m:t>3</m:t>
                        </m:r>
                      </m:sub>
                    </m:sSub>
                  </m:oMath>
                </a14:m>
                <a:r>
                  <a:rPr lang="en-US" sz="2000" kern="1200" dirty="0">
                    <a:effectLst/>
                    <a:latin typeface="Arial" panose="020B0604020202020204" pitchFamily="34" charset="0"/>
                    <a:ea typeface="Times New Roman" panose="02020603050405020304" pitchFamily="18" charset="0"/>
                    <a:cs typeface="Arial" panose="020B0604020202020204" pitchFamily="34" charset="0"/>
                  </a:rPr>
                  <a:t>O                                                 </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mc:Choice>
        <mc:Fallback>
          <p:sp>
            <p:nvSpPr>
              <p:cNvPr id="7" name="Rectángulo 5">
                <a:extLst>
                  <a:ext uri="{FF2B5EF4-FFF2-40B4-BE49-F238E27FC236}">
                    <a16:creationId xmlns:a16="http://schemas.microsoft.com/office/drawing/2014/main" id="{D7E72B8E-D732-468F-8219-B1FE77C76C01}"/>
                  </a:ext>
                </a:extLst>
              </p:cNvPr>
              <p:cNvSpPr>
                <a:spLocks noRot="1" noChangeAspect="1" noMove="1" noResize="1" noEditPoints="1" noAdjustHandles="1" noChangeArrowheads="1" noChangeShapeType="1" noTextEdit="1"/>
              </p:cNvSpPr>
              <p:nvPr/>
            </p:nvSpPr>
            <p:spPr>
              <a:xfrm>
                <a:off x="3000591" y="2894129"/>
                <a:ext cx="6601231" cy="400110"/>
              </a:xfrm>
              <a:prstGeom prst="rect">
                <a:avLst/>
              </a:prstGeom>
              <a:blipFill>
                <a:blip r:embed="rId2"/>
                <a:stretch>
                  <a:fillRect t="-7692" b="-29231"/>
                </a:stretch>
              </a:blipFill>
            </p:spPr>
            <p:txBody>
              <a:bodyPr/>
              <a:lstStyle/>
              <a:p>
                <a:r>
                  <a:rPr lang="en-US">
                    <a:noFill/>
                  </a:rPr>
                  <a:t> </a:t>
                </a:r>
              </a:p>
            </p:txBody>
          </p:sp>
        </mc:Fallback>
      </mc:AlternateContent>
    </p:spTree>
    <p:extLst>
      <p:ext uri="{BB962C8B-B14F-4D97-AF65-F5344CB8AC3E}">
        <p14:creationId xmlns:p14="http://schemas.microsoft.com/office/powerpoint/2010/main" val="162534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583F-2687-4B84-82A9-0A8587819A41}"/>
              </a:ext>
            </a:extLst>
          </p:cNvPr>
          <p:cNvSpPr>
            <a:spLocks noGrp="1"/>
          </p:cNvSpPr>
          <p:nvPr>
            <p:ph type="title"/>
          </p:nvPr>
        </p:nvSpPr>
        <p:spPr>
          <a:xfrm>
            <a:off x="1909105" y="1670857"/>
            <a:ext cx="6589200" cy="1280890"/>
          </a:xfrm>
        </p:spPr>
        <p:txBody>
          <a:bodyPr/>
          <a:lstStyle/>
          <a:p>
            <a:r>
              <a:rPr lang="en-US" altLang="en-US" dirty="0"/>
              <a:t>Poisson spike train analysis</a:t>
            </a:r>
            <a:endParaRPr lang="en-US" dirty="0"/>
          </a:p>
        </p:txBody>
      </p:sp>
    </p:spTree>
    <p:extLst>
      <p:ext uri="{BB962C8B-B14F-4D97-AF65-F5344CB8AC3E}">
        <p14:creationId xmlns:p14="http://schemas.microsoft.com/office/powerpoint/2010/main" val="26278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8686800" cy="3751716"/>
          </a:xfrm>
          <a:prstGeom prst="rect">
            <a:avLst/>
          </a:prstGeom>
        </p:spPr>
      </p:pic>
      <p:sp>
        <p:nvSpPr>
          <p:cNvPr id="5" name="Rectangle 2"/>
          <p:cNvSpPr/>
          <p:nvPr/>
        </p:nvSpPr>
        <p:spPr>
          <a:xfrm>
            <a:off x="1384" y="0"/>
            <a:ext cx="9142615" cy="861774"/>
          </a:xfrm>
          <a:prstGeom prst="rect">
            <a:avLst/>
          </a:prstGeom>
        </p:spPr>
        <p:txBody>
          <a:bodyPr wrap="square">
            <a:spAutoFit/>
          </a:bodyPr>
          <a:lstStyle/>
          <a:p>
            <a:r>
              <a:rPr lang="en-US" sz="2400" dirty="0">
                <a:latin typeface="Comic Sans MS" panose="030F0702030302020204" pitchFamily="66" charset="0"/>
              </a:rPr>
              <a:t>Response-onset and extent of activation periods using the Poisson-train analysis</a:t>
            </a:r>
            <a:endParaRPr lang="es-MX" sz="2400" dirty="0">
              <a:latin typeface="Comic Sans MS" panose="030F0702030302020204" pitchFamily="66" charset="0"/>
            </a:endParaRPr>
          </a:p>
        </p:txBody>
      </p:sp>
      <p:sp>
        <p:nvSpPr>
          <p:cNvPr id="6" name="Rectangle 6"/>
          <p:cNvSpPr/>
          <p:nvPr/>
        </p:nvSpPr>
        <p:spPr>
          <a:xfrm>
            <a:off x="6019800" y="6519446"/>
            <a:ext cx="4343400" cy="307777"/>
          </a:xfrm>
          <a:prstGeom prst="rect">
            <a:avLst/>
          </a:prstGeom>
        </p:spPr>
        <p:txBody>
          <a:bodyPr wrap="square">
            <a:spAutoFit/>
          </a:bodyPr>
          <a:lstStyle/>
          <a:p>
            <a:r>
              <a:rPr lang="en-US" sz="1400" dirty="0">
                <a:latin typeface="Arial" panose="020B0604020202020204" pitchFamily="34" charset="0"/>
                <a:ea typeface="Adobe Fangsong Std R" pitchFamily="18" charset="-128"/>
                <a:cs typeface="Arial" panose="020B0604020202020204" pitchFamily="34" charset="0"/>
              </a:rPr>
              <a:t>Merchant et al, </a:t>
            </a:r>
            <a:r>
              <a:rPr lang="en-US" sz="1400" i="1" dirty="0" err="1">
                <a:latin typeface="Arial" panose="020B0604020202020204" pitchFamily="34" charset="0"/>
                <a:ea typeface="Adobe Fangsong Std R" pitchFamily="18" charset="-128"/>
                <a:cs typeface="Arial" panose="020B0604020202020204" pitchFamily="34" charset="0"/>
              </a:rPr>
              <a:t>Eur</a:t>
            </a:r>
            <a:r>
              <a:rPr lang="en-US" sz="1400" i="1" dirty="0">
                <a:latin typeface="Arial" panose="020B0604020202020204" pitchFamily="34" charset="0"/>
                <a:ea typeface="Adobe Fangsong Std R" pitchFamily="18" charset="-128"/>
                <a:cs typeface="Arial" panose="020B0604020202020204" pitchFamily="34" charset="0"/>
              </a:rPr>
              <a:t> J Neurosci  </a:t>
            </a:r>
            <a:r>
              <a:rPr lang="en-US" sz="1400" dirty="0">
                <a:latin typeface="Arial" panose="020B0604020202020204" pitchFamily="34" charset="0"/>
                <a:ea typeface="Adobe Fangsong Std R" pitchFamily="18" charset="-128"/>
                <a:cs typeface="Arial" panose="020B0604020202020204" pitchFamily="34" charset="0"/>
              </a:rPr>
              <a:t>2015.</a:t>
            </a:r>
          </a:p>
        </p:txBody>
      </p:sp>
    </p:spTree>
    <p:extLst>
      <p:ext uri="{BB962C8B-B14F-4D97-AF65-F5344CB8AC3E}">
        <p14:creationId xmlns:p14="http://schemas.microsoft.com/office/powerpoint/2010/main" val="237762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C1CF4D7-1D36-4D87-A091-0E6BC0CAA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
            <a:ext cx="4835525"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45201" y="330495"/>
            <a:ext cx="6589199" cy="1280890"/>
          </a:xfrm>
        </p:spPr>
        <p:txBody>
          <a:bodyPr/>
          <a:lstStyle/>
          <a:p>
            <a:r>
              <a:rPr lang="en-US" dirty="0">
                <a:solidFill>
                  <a:srgbClr val="000066"/>
                </a:solidFill>
                <a:latin typeface="Comic Sans MS" panose="030F0702030302020204" pitchFamily="66" charset="0"/>
              </a:rPr>
              <a:t> Major regions of cerebral cortex </a:t>
            </a:r>
          </a:p>
        </p:txBody>
      </p:sp>
      <p:sp>
        <p:nvSpPr>
          <p:cNvPr id="5123" name="Rectangle 3"/>
          <p:cNvSpPr>
            <a:spLocks noGrp="1" noChangeArrowheads="1"/>
          </p:cNvSpPr>
          <p:nvPr>
            <p:ph type="body" idx="1"/>
          </p:nvPr>
        </p:nvSpPr>
        <p:spPr/>
        <p:txBody>
          <a:bodyPr>
            <a:normAutofit/>
          </a:bodyPr>
          <a:lstStyle/>
          <a:p>
            <a:r>
              <a:rPr lang="en-US" sz="2200" i="1" dirty="0">
                <a:solidFill>
                  <a:srgbClr val="000066"/>
                </a:solidFill>
                <a:latin typeface="Calibri" panose="020F0502020204030204" pitchFamily="34" charset="0"/>
              </a:rPr>
              <a:t>frontal lobes - motor activity, planning &amp; moving, processing of affective info., spoken language (</a:t>
            </a:r>
            <a:r>
              <a:rPr lang="en-US" sz="2200" i="1" dirty="0" err="1">
                <a:solidFill>
                  <a:srgbClr val="000066"/>
                </a:solidFill>
                <a:latin typeface="Calibri" panose="020F0502020204030204" pitchFamily="34" charset="0"/>
              </a:rPr>
              <a:t>Broca</a:t>
            </a:r>
            <a:r>
              <a:rPr lang="en-US" sz="2200" i="1" dirty="0">
                <a:solidFill>
                  <a:srgbClr val="000066"/>
                </a:solidFill>
                <a:latin typeface="Calibri" panose="020F0502020204030204" pitchFamily="34" charset="0"/>
              </a:rPr>
              <a:t>' s area), creative thinking, executive control</a:t>
            </a:r>
          </a:p>
          <a:p>
            <a:r>
              <a:rPr lang="en-US" sz="2200" i="1" dirty="0">
                <a:solidFill>
                  <a:srgbClr val="000066"/>
                </a:solidFill>
                <a:latin typeface="Calibri" panose="020F0502020204030204" pitchFamily="34" charset="0"/>
              </a:rPr>
              <a:t>temporal lobes - audition, language perception (Wernicke' s area) , memory, emotion and auditory cortex</a:t>
            </a:r>
          </a:p>
          <a:p>
            <a:r>
              <a:rPr lang="en-US" sz="2200" i="1" dirty="0">
                <a:solidFill>
                  <a:srgbClr val="000066"/>
                </a:solidFill>
                <a:latin typeface="Calibri" panose="020F0502020204030204" pitchFamily="34" charset="0"/>
              </a:rPr>
              <a:t>parietal lobes - somatosensation, spatial perception, multimodal integration, attention </a:t>
            </a:r>
          </a:p>
          <a:p>
            <a:r>
              <a:rPr lang="en-US" sz="2200" i="1" dirty="0">
                <a:solidFill>
                  <a:srgbClr val="000066"/>
                </a:solidFill>
                <a:latin typeface="Calibri" panose="020F0502020204030204" pitchFamily="34" charset="0"/>
              </a:rPr>
              <a:t>occipital lobes - vision </a:t>
            </a:r>
          </a:p>
          <a:p>
            <a:endParaRPr lang="en-US" sz="2200" dirty="0">
              <a:solidFill>
                <a:srgbClr val="000066"/>
              </a:solidFill>
              <a:latin typeface="Calibri" panose="020F0502020204030204" pitchFamily="34" charset="0"/>
            </a:endParaRPr>
          </a:p>
        </p:txBody>
      </p:sp>
    </p:spTree>
    <p:extLst>
      <p:ext uri="{BB962C8B-B14F-4D97-AF65-F5344CB8AC3E}">
        <p14:creationId xmlns:p14="http://schemas.microsoft.com/office/powerpoint/2010/main" val="1879329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3" end="3"/>
                                            </p:txEl>
                                          </p:spTgt>
                                        </p:tgtEl>
                                        <p:attrNameLst>
                                          <p:attrName>style.visibility</p:attrName>
                                        </p:attrNameLst>
                                      </p:cBhvr>
                                      <p:to>
                                        <p:strVal val="visible"/>
                                      </p:to>
                                    </p:set>
                                    <p:anim calcmode="lin" valueType="num">
                                      <p:cBhvr additive="base">
                                        <p:cTn id="25"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2"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F057EBC-27F9-4F35-ADC2-0BF3215E8569}"/>
              </a:ext>
            </a:extLst>
          </p:cNvPr>
          <p:cNvSpPr>
            <a:spLocks noChangeArrowheads="1"/>
          </p:cNvSpPr>
          <p:nvPr/>
        </p:nvSpPr>
        <p:spPr bwMode="auto">
          <a:xfrm>
            <a:off x="228600" y="152400"/>
            <a:ext cx="8534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0" dirty="0">
                <a:latin typeface="Arial" panose="020B0604020202020204" pitchFamily="34" charset="0"/>
                <a:cs typeface="Arial" panose="020B0604020202020204" pitchFamily="34" charset="0"/>
              </a:rPr>
              <a:t>It has been shown that a distribution of interspike intervals (ISIs) approximates a Poisson distribution, and thus provides a good null hypothesis to detect changes in neuronal modulation</a:t>
            </a:r>
          </a:p>
        </p:txBody>
      </p:sp>
      <p:sp>
        <p:nvSpPr>
          <p:cNvPr id="2051" name="Rectangle 3">
            <a:extLst>
              <a:ext uri="{FF2B5EF4-FFF2-40B4-BE49-F238E27FC236}">
                <a16:creationId xmlns:a16="http://schemas.microsoft.com/office/drawing/2014/main" id="{CBC6B869-0136-44AB-8F08-C5341893A4C2}"/>
              </a:ext>
            </a:extLst>
          </p:cNvPr>
          <p:cNvSpPr>
            <a:spLocks noChangeArrowheads="1"/>
          </p:cNvSpPr>
          <p:nvPr/>
        </p:nvSpPr>
        <p:spPr bwMode="auto">
          <a:xfrm>
            <a:off x="152400" y="1371600"/>
            <a:ext cx="8991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0" dirty="0">
                <a:latin typeface="Arial" panose="020B0604020202020204" pitchFamily="34" charset="0"/>
                <a:cs typeface="Arial" panose="020B0604020202020204" pitchFamily="34" charset="0"/>
              </a:rPr>
              <a:t>The Poisson spike train analysis determines how improbable it is that the number of action potentials within a specific time interval is a chance occurrence. This is achieved by comparing the actual number of spikes within a time interval to the number of spikes predicted by the Poisson distribution derived from the mean discharge rate during the entire time period in which deviations from randomness are sought.</a:t>
            </a:r>
          </a:p>
        </p:txBody>
      </p:sp>
      <p:sp>
        <p:nvSpPr>
          <p:cNvPr id="2052" name="Rectangle 4">
            <a:extLst>
              <a:ext uri="{FF2B5EF4-FFF2-40B4-BE49-F238E27FC236}">
                <a16:creationId xmlns:a16="http://schemas.microsoft.com/office/drawing/2014/main" id="{8900607E-651D-4A8F-845F-13BCF8F32822}"/>
              </a:ext>
            </a:extLst>
          </p:cNvPr>
          <p:cNvSpPr>
            <a:spLocks noChangeArrowheads="1"/>
          </p:cNvSpPr>
          <p:nvPr/>
        </p:nvSpPr>
        <p:spPr bwMode="auto">
          <a:xfrm>
            <a:off x="228600" y="3256547"/>
            <a:ext cx="8686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0" dirty="0">
                <a:latin typeface="Arial" panose="020B0604020202020204" pitchFamily="34" charset="0"/>
                <a:cs typeface="Arial" panose="020B0604020202020204" pitchFamily="34" charset="0"/>
              </a:rPr>
              <a:t>A measure of improbability is the surprise index (SI), which generates higher values with increasing improbability and is computed with the following formula:</a:t>
            </a:r>
          </a:p>
          <a:p>
            <a:pPr>
              <a:spcBef>
                <a:spcPct val="50000"/>
              </a:spcBef>
            </a:pPr>
            <a:r>
              <a:rPr lang="en-US" altLang="en-US" sz="1800" i="0" dirty="0">
                <a:latin typeface="Arial" panose="020B0604020202020204" pitchFamily="34" charset="0"/>
                <a:cs typeface="Arial" panose="020B0604020202020204" pitchFamily="34" charset="0"/>
              </a:rPr>
              <a:t>	SI=-log P</a:t>
            </a:r>
          </a:p>
          <a:p>
            <a:pPr>
              <a:spcBef>
                <a:spcPct val="50000"/>
              </a:spcBef>
            </a:pPr>
            <a:r>
              <a:rPr lang="en-US" altLang="en-US" sz="1800" i="0" dirty="0">
                <a:latin typeface="Arial" panose="020B0604020202020204" pitchFamily="34" charset="0"/>
                <a:cs typeface="Arial" panose="020B0604020202020204" pitchFamily="34" charset="0"/>
              </a:rPr>
              <a:t>Thus, a large SI indicates a low probability that a specific elevation in activity was a chance occurrence. P is determined by Poisson's formula:</a:t>
            </a:r>
          </a:p>
          <a:p>
            <a:pPr>
              <a:spcBef>
                <a:spcPct val="50000"/>
              </a:spcBef>
            </a:pPr>
            <a:r>
              <a:rPr lang="en-US" altLang="en-US" sz="1800" i="0" dirty="0">
                <a:latin typeface="Arial" panose="020B0604020202020204" pitchFamily="34" charset="0"/>
                <a:cs typeface="Arial" panose="020B0604020202020204" pitchFamily="34" charset="0"/>
              </a:rPr>
              <a:t>P= e </a:t>
            </a:r>
            <a:r>
              <a:rPr lang="en-US" altLang="en-US" sz="1800" i="0" baseline="30000" dirty="0">
                <a:latin typeface="Arial" panose="020B0604020202020204" pitchFamily="34" charset="0"/>
                <a:cs typeface="Arial" panose="020B0604020202020204" pitchFamily="34" charset="0"/>
              </a:rPr>
              <a:t>-</a:t>
            </a:r>
            <a:r>
              <a:rPr lang="en-US" altLang="en-US" sz="1800" i="0" baseline="30000" dirty="0" err="1">
                <a:latin typeface="Arial" panose="020B0604020202020204" pitchFamily="34" charset="0"/>
                <a:cs typeface="Arial" panose="020B0604020202020204" pitchFamily="34" charset="0"/>
              </a:rPr>
              <a:t>rT</a:t>
            </a:r>
            <a:r>
              <a:rPr lang="en-US" altLang="en-US" sz="1800" i="0" dirty="0">
                <a:latin typeface="Arial" panose="020B0604020202020204" pitchFamily="34" charset="0"/>
                <a:cs typeface="Arial" panose="020B0604020202020204" pitchFamily="34" charset="0"/>
              </a:rPr>
              <a:t> </a:t>
            </a:r>
            <a:r>
              <a:rPr lang="en-US" altLang="en-US" sz="1800" i="0" dirty="0">
                <a:latin typeface="Arial" panose="020B0604020202020204" pitchFamily="34" charset="0"/>
                <a:cs typeface="Arial" panose="020B0604020202020204" pitchFamily="34" charset="0"/>
                <a:sym typeface="Symbol" panose="05050102010706020507" pitchFamily="18" charset="2"/>
              </a:rPr>
              <a:t></a:t>
            </a:r>
            <a:r>
              <a:rPr lang="en-US" altLang="en-US" sz="1800" i="0" dirty="0">
                <a:latin typeface="Arial" panose="020B0604020202020204" pitchFamily="34" charset="0"/>
                <a:cs typeface="Arial" panose="020B0604020202020204" pitchFamily="34" charset="0"/>
              </a:rPr>
              <a:t> (</a:t>
            </a:r>
            <a:r>
              <a:rPr lang="en-US" altLang="en-US" sz="1800" i="0" dirty="0" err="1">
                <a:latin typeface="Arial" panose="020B0604020202020204" pitchFamily="34" charset="0"/>
                <a:cs typeface="Arial" panose="020B0604020202020204" pitchFamily="34" charset="0"/>
              </a:rPr>
              <a:t>rT</a:t>
            </a:r>
            <a:r>
              <a:rPr lang="en-US" altLang="en-US" sz="1800" i="0" dirty="0">
                <a:latin typeface="Arial" panose="020B0604020202020204" pitchFamily="34" charset="0"/>
                <a:cs typeface="Arial" panose="020B0604020202020204" pitchFamily="34" charset="0"/>
              </a:rPr>
              <a:t>)</a:t>
            </a:r>
            <a:r>
              <a:rPr lang="en-US" altLang="en-US" sz="1800" i="0" baseline="30000" dirty="0" err="1">
                <a:latin typeface="Arial" panose="020B0604020202020204" pitchFamily="34" charset="0"/>
                <a:cs typeface="Arial" panose="020B0604020202020204" pitchFamily="34" charset="0"/>
              </a:rPr>
              <a:t>i</a:t>
            </a:r>
            <a:r>
              <a:rPr lang="en-US" altLang="en-US" sz="1800" i="0" dirty="0">
                <a:latin typeface="Arial" panose="020B0604020202020204" pitchFamily="34" charset="0"/>
                <a:cs typeface="Arial" panose="020B0604020202020204" pitchFamily="34" charset="0"/>
              </a:rPr>
              <a:t> / </a:t>
            </a:r>
            <a:r>
              <a:rPr lang="en-US" altLang="en-US" sz="1800" i="0" dirty="0" err="1">
                <a:latin typeface="Arial" panose="020B0604020202020204" pitchFamily="34" charset="0"/>
                <a:cs typeface="Arial" panose="020B0604020202020204" pitchFamily="34" charset="0"/>
              </a:rPr>
              <a:t>i</a:t>
            </a:r>
            <a:r>
              <a:rPr lang="en-US" altLang="en-US" sz="1800" i="0" dirty="0">
                <a:latin typeface="Arial" panose="020B0604020202020204" pitchFamily="34" charset="0"/>
                <a:cs typeface="Arial" panose="020B0604020202020204" pitchFamily="34" charset="0"/>
              </a:rPr>
              <a:t>!</a:t>
            </a:r>
          </a:p>
          <a:p>
            <a:pPr>
              <a:spcBef>
                <a:spcPct val="50000"/>
              </a:spcBef>
            </a:pPr>
            <a:r>
              <a:rPr lang="en-US" altLang="en-US" sz="1800" i="0" dirty="0">
                <a:latin typeface="Arial" panose="020B0604020202020204" pitchFamily="34" charset="0"/>
                <a:cs typeface="Arial" panose="020B0604020202020204" pitchFamily="34" charset="0"/>
              </a:rPr>
              <a:t>In our analysis, P is the probability that, given a mean discharge rate r, a spike train of a time interval T contains n or more spikes.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198817-5FD2-4ACC-8FFC-187ECA8583F6}"/>
              </a:ext>
            </a:extLst>
          </p:cNvPr>
          <p:cNvSpPr>
            <a:spLocks noGrp="1" noChangeArrowheads="1"/>
          </p:cNvSpPr>
          <p:nvPr>
            <p:ph type="title" idx="4294967295"/>
          </p:nvPr>
        </p:nvSpPr>
        <p:spPr>
          <a:xfrm>
            <a:off x="84224" y="220568"/>
            <a:ext cx="9144000" cy="1143000"/>
          </a:xfrm>
        </p:spPr>
        <p:txBody>
          <a:bodyPr>
            <a:noAutofit/>
          </a:bodyPr>
          <a:lstStyle/>
          <a:p>
            <a:r>
              <a:rPr lang="en-US" altLang="en-US" sz="1600" dirty="0">
                <a:latin typeface="Arial" panose="020B0604020202020204" pitchFamily="34" charset="0"/>
                <a:cs typeface="Arial" panose="020B0604020202020204" pitchFamily="34" charset="0"/>
              </a:rPr>
              <a:t>The determination of the mean discharge rate, r, is crucial. The goal of the Poisson spike train analysis is to determine whether or not the action potentials within a given interval of time are distributed randomly. In order to achieve this goal, we determined the Poisson distribution of action potentials for a spike train of the same time interval and containing the same number of spikes as the spike train being analyzed. Thus, r was defined as the mean discharge rate of the entire spike train being analyzed.</a:t>
            </a:r>
            <a:br>
              <a:rPr lang="en-US" altLang="en-US" sz="1600" dirty="0">
                <a:latin typeface="Arial" panose="020B0604020202020204" pitchFamily="34" charset="0"/>
                <a:cs typeface="Arial" panose="020B0604020202020204" pitchFamily="34" charset="0"/>
              </a:rPr>
            </a:br>
            <a:endParaRPr lang="en-US" altLang="en-US" sz="1600" dirty="0">
              <a:latin typeface="Arial" panose="020B060402020202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93C9BB1F-40EB-4F74-8764-116B4426C645}"/>
              </a:ext>
            </a:extLst>
          </p:cNvPr>
          <p:cNvSpPr>
            <a:spLocks noChangeArrowheads="1"/>
          </p:cNvSpPr>
          <p:nvPr/>
        </p:nvSpPr>
        <p:spPr bwMode="auto">
          <a:xfrm>
            <a:off x="152400" y="1965325"/>
            <a:ext cx="8534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i="0" dirty="0">
                <a:latin typeface="Arial" panose="020B0604020202020204" pitchFamily="34" charset="0"/>
                <a:cs typeface="Arial" panose="020B0604020202020204" pitchFamily="34" charset="0"/>
              </a:rPr>
              <a:t>It is important to note that the Poisson spike train analysis does not operate by finding deviations from some specified baseline level.</a:t>
            </a:r>
          </a:p>
        </p:txBody>
      </p:sp>
      <p:sp>
        <p:nvSpPr>
          <p:cNvPr id="4100" name="Rectangle 4">
            <a:extLst>
              <a:ext uri="{FF2B5EF4-FFF2-40B4-BE49-F238E27FC236}">
                <a16:creationId xmlns:a16="http://schemas.microsoft.com/office/drawing/2014/main" id="{A9BE98FA-25F4-43CE-9FAA-18497932AE73}"/>
              </a:ext>
            </a:extLst>
          </p:cNvPr>
          <p:cNvSpPr>
            <a:spLocks noChangeArrowheads="1"/>
          </p:cNvSpPr>
          <p:nvPr/>
        </p:nvSpPr>
        <p:spPr bwMode="auto">
          <a:xfrm>
            <a:off x="304800" y="2971800"/>
            <a:ext cx="8839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i="0" dirty="0">
                <a:latin typeface="Arial" panose="020B0604020202020204" pitchFamily="34" charset="0"/>
                <a:cs typeface="Arial" panose="020B0604020202020204" pitchFamily="34" charset="0"/>
              </a:rPr>
              <a:t>The steps of the algorithm are as follows:</a:t>
            </a:r>
          </a:p>
          <a:p>
            <a:pPr>
              <a:spcBef>
                <a:spcPct val="50000"/>
              </a:spcBef>
            </a:pPr>
            <a:r>
              <a:rPr lang="en-US" altLang="en-US" sz="1600" i="0" dirty="0">
                <a:latin typeface="Arial" panose="020B0604020202020204" pitchFamily="34" charset="0"/>
                <a:cs typeface="Arial" panose="020B0604020202020204" pitchFamily="34" charset="0"/>
              </a:rPr>
              <a:t>1. The mean discharge rate, r, during the trial being analyzed was determined.</a:t>
            </a:r>
          </a:p>
        </p:txBody>
      </p:sp>
      <p:sp>
        <p:nvSpPr>
          <p:cNvPr id="4101" name="Rectangle 5">
            <a:extLst>
              <a:ext uri="{FF2B5EF4-FFF2-40B4-BE49-F238E27FC236}">
                <a16:creationId xmlns:a16="http://schemas.microsoft.com/office/drawing/2014/main" id="{5B8E14B9-3983-4D82-B637-0012AC82DCDB}"/>
              </a:ext>
            </a:extLst>
          </p:cNvPr>
          <p:cNvSpPr>
            <a:spLocks noChangeArrowheads="1"/>
          </p:cNvSpPr>
          <p:nvPr/>
        </p:nvSpPr>
        <p:spPr bwMode="auto">
          <a:xfrm>
            <a:off x="304800" y="3810000"/>
            <a:ext cx="88392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i="0">
                <a:latin typeface="Arial" panose="020B0604020202020204" pitchFamily="34" charset="0"/>
                <a:cs typeface="Arial" panose="020B0604020202020204" pitchFamily="34" charset="0"/>
              </a:rPr>
              <a:t>2. The program then indexed to the first spike after target presentation and advanced through the spike train until finding the first two consecutive spikes that had a mean discharge rate that was greater than or equal to r. The time between these two spikes was the initial value of T. Then, the next spike was indexed and the ISI between this spike and the previous spike was added to T. The corresponding SI was then calculated. Successive spikes were then indexed and their ISis were added to T until the end of the spike train. The SI was calculated after the addition of each ISI to T. The spike at the end of the interval T with the maximum SI value was defined as the end of the putative burst.</a:t>
            </a:r>
          </a:p>
          <a:p>
            <a:pPr>
              <a:spcBef>
                <a:spcPct val="50000"/>
              </a:spcBef>
            </a:pPr>
            <a:endParaRPr lang="en-US" altLang="en-US" sz="1600" i="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D8D3277-DF77-4BCB-AF87-F188D84BA2AF}"/>
              </a:ext>
            </a:extLst>
          </p:cNvPr>
          <p:cNvSpPr>
            <a:spLocks noChangeArrowheads="1"/>
          </p:cNvSpPr>
          <p:nvPr/>
        </p:nvSpPr>
        <p:spPr bwMode="auto">
          <a:xfrm>
            <a:off x="152400" y="822325"/>
            <a:ext cx="8839200"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latin typeface="Arial" panose="020B0604020202020204" pitchFamily="34" charset="0"/>
                <a:cs typeface="Arial" panose="020B0604020202020204" pitchFamily="34" charset="0"/>
              </a:rPr>
              <a:t>3. Next, the program indexed to the last spike in the spike train, and the SI was calculated for the time interval T from the last spike to the first spike after target presentation. The program then removed spikes from the beginning of the spike train until reaching the spike defining the end of the burst. The spike at which the SI was maximized was defined as the beginning of the putative burst. If the SI from the beginning of the burst to the end of the burst was not significant (p&lt;0.05), the trial was defined as having no burst.</a:t>
            </a:r>
          </a:p>
          <a:p>
            <a:pPr>
              <a:spcBef>
                <a:spcPct val="50000"/>
              </a:spcBef>
            </a:pPr>
            <a:r>
              <a:rPr lang="en-US" altLang="en-US" sz="1800" dirty="0">
                <a:latin typeface="Arial" panose="020B0604020202020204" pitchFamily="34" charset="0"/>
                <a:cs typeface="Arial" panose="020B0604020202020204" pitchFamily="34" charset="0"/>
              </a:rPr>
              <a:t>4. To determine the beginning of activation, the SI first was calculated from the end of the burst to the beginning of the burst, and then spikes before the beginning of the burst were added in succession until the SI fell below the desired significance level.</a:t>
            </a:r>
          </a:p>
          <a:p>
            <a:pPr>
              <a:spcBef>
                <a:spcPct val="50000"/>
              </a:spcBef>
            </a:pPr>
            <a:r>
              <a:rPr lang="en-US" altLang="en-US" sz="1800" dirty="0">
                <a:latin typeface="Arial" panose="020B0604020202020204" pitchFamily="34" charset="0"/>
                <a:cs typeface="Arial" panose="020B0604020202020204" pitchFamily="34" charset="0"/>
              </a:rPr>
              <a:t>5. To determine the end of activation, the SI was first calculated from the beginning of the burst to the end of the burst, and then spikes after the end of the burst were added in succession until the SI fell below the desired significance level.</a:t>
            </a:r>
          </a:p>
          <a:p>
            <a:pPr>
              <a:spcBef>
                <a:spcPct val="50000"/>
              </a:spcBef>
            </a:pPr>
            <a:endParaRPr lang="en-US" altLang="en-US" sz="1800" dirty="0">
              <a:latin typeface="Arial"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p:nvPr/>
        </p:nvSpPr>
        <p:spPr>
          <a:xfrm>
            <a:off x="254047" y="0"/>
            <a:ext cx="9142615" cy="861774"/>
          </a:xfrm>
          <a:prstGeom prst="rect">
            <a:avLst/>
          </a:prstGeom>
        </p:spPr>
        <p:txBody>
          <a:bodyPr wrap="square">
            <a:spAutoFit/>
          </a:bodyPr>
          <a:lstStyle/>
          <a:p>
            <a:r>
              <a:rPr lang="en-US" sz="2400" dirty="0">
                <a:latin typeface="Comic Sans MS" panose="030F0702030302020204" pitchFamily="66" charset="0"/>
              </a:rPr>
              <a:t>Activation profiles of the Sensory cells: clustering two cell types.</a:t>
            </a:r>
            <a:endParaRPr lang="es-MX" sz="2400" dirty="0">
              <a:latin typeface="Comic Sans MS" panose="030F0702030302020204" pitchFamily="66"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96" y="1237955"/>
            <a:ext cx="3077004" cy="2114845"/>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900" y="4082248"/>
            <a:ext cx="2381582" cy="1991003"/>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1237954"/>
            <a:ext cx="3057952" cy="2114845"/>
          </a:xfrm>
          <a:prstGeom prst="rect">
            <a:avLst/>
          </a:prstGeom>
        </p:spPr>
      </p:pic>
      <p:sp>
        <p:nvSpPr>
          <p:cNvPr id="7" name="Rectangle 6"/>
          <p:cNvSpPr/>
          <p:nvPr/>
        </p:nvSpPr>
        <p:spPr>
          <a:xfrm>
            <a:off x="6019800" y="6519446"/>
            <a:ext cx="4343400" cy="307777"/>
          </a:xfrm>
          <a:prstGeom prst="rect">
            <a:avLst/>
          </a:prstGeom>
        </p:spPr>
        <p:txBody>
          <a:bodyPr wrap="square">
            <a:spAutoFit/>
          </a:bodyPr>
          <a:lstStyle/>
          <a:p>
            <a:r>
              <a:rPr lang="en-US" sz="1400" dirty="0">
                <a:latin typeface="Arial" panose="020B0604020202020204" pitchFamily="34" charset="0"/>
                <a:ea typeface="Adobe Fangsong Std R" pitchFamily="18" charset="-128"/>
                <a:cs typeface="Arial" panose="020B0604020202020204" pitchFamily="34" charset="0"/>
              </a:rPr>
              <a:t>Merchant et al, </a:t>
            </a:r>
            <a:r>
              <a:rPr lang="en-US" sz="1400" i="1" dirty="0" err="1">
                <a:latin typeface="Arial" panose="020B0604020202020204" pitchFamily="34" charset="0"/>
                <a:ea typeface="Adobe Fangsong Std R" pitchFamily="18" charset="-128"/>
                <a:cs typeface="Arial" panose="020B0604020202020204" pitchFamily="34" charset="0"/>
              </a:rPr>
              <a:t>Eur</a:t>
            </a:r>
            <a:r>
              <a:rPr lang="en-US" sz="1400" i="1" dirty="0">
                <a:latin typeface="Arial" panose="020B0604020202020204" pitchFamily="34" charset="0"/>
                <a:ea typeface="Adobe Fangsong Std R" pitchFamily="18" charset="-128"/>
                <a:cs typeface="Arial" panose="020B0604020202020204" pitchFamily="34" charset="0"/>
              </a:rPr>
              <a:t> J Neurosci  </a:t>
            </a:r>
            <a:r>
              <a:rPr lang="en-US" sz="1400" dirty="0">
                <a:latin typeface="Arial" panose="020B0604020202020204" pitchFamily="34" charset="0"/>
                <a:ea typeface="Adobe Fangsong Std R" pitchFamily="18" charset="-128"/>
                <a:cs typeface="Arial" panose="020B0604020202020204" pitchFamily="34" charset="0"/>
              </a:rPr>
              <a:t>2015.</a:t>
            </a:r>
          </a:p>
        </p:txBody>
      </p:sp>
    </p:spTree>
    <p:extLst>
      <p:ext uri="{BB962C8B-B14F-4D97-AF65-F5344CB8AC3E}">
        <p14:creationId xmlns:p14="http://schemas.microsoft.com/office/powerpoint/2010/main" val="543365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p:nvPr/>
        </p:nvSpPr>
        <p:spPr>
          <a:xfrm>
            <a:off x="76200" y="53804"/>
            <a:ext cx="7924428" cy="584775"/>
          </a:xfrm>
          <a:prstGeom prst="rect">
            <a:avLst/>
          </a:prstGeom>
          <a:noFill/>
        </p:spPr>
        <p:txBody>
          <a:bodyPr wrap="square" rtlCol="0">
            <a:spAutoFit/>
          </a:bodyPr>
          <a:lstStyle/>
          <a:p>
            <a:pPr algn="ctr"/>
            <a:r>
              <a:rPr lang="en-US" sz="3200" dirty="0">
                <a:latin typeface="+mj-lt"/>
              </a:rPr>
              <a:t>Neural moving bumps</a:t>
            </a:r>
          </a:p>
        </p:txBody>
      </p:sp>
      <p:sp>
        <p:nvSpPr>
          <p:cNvPr id="29" name="TextBox 1">
            <a:extLst>
              <a:ext uri="{FF2B5EF4-FFF2-40B4-BE49-F238E27FC236}">
                <a16:creationId xmlns:a16="http://schemas.microsoft.com/office/drawing/2014/main" id="{80070AB7-C2CC-4E90-9460-274A4C049D3F}"/>
              </a:ext>
            </a:extLst>
          </p:cNvPr>
          <p:cNvSpPr txBox="1"/>
          <p:nvPr/>
        </p:nvSpPr>
        <p:spPr>
          <a:xfrm>
            <a:off x="6352674" y="6496419"/>
            <a:ext cx="3962400" cy="307777"/>
          </a:xfrm>
          <a:prstGeom prst="rect">
            <a:avLst/>
          </a:prstGeom>
          <a:noFill/>
        </p:spPr>
        <p:txBody>
          <a:bodyPr wrap="square" rtlCol="0">
            <a:spAutoFit/>
          </a:bodyPr>
          <a:lstStyle/>
          <a:p>
            <a:r>
              <a:rPr lang="en-US" sz="1400" dirty="0" err="1">
                <a:latin typeface="Adobe Caslon Pro Bold"/>
              </a:rPr>
              <a:t>Gámez</a:t>
            </a:r>
            <a:r>
              <a:rPr lang="en-US" sz="1400" dirty="0">
                <a:latin typeface="Adobe Caslon Pro Bold"/>
              </a:rPr>
              <a:t> et al., 2019, </a:t>
            </a:r>
            <a:r>
              <a:rPr lang="en-US" sz="1400" dirty="0" err="1">
                <a:latin typeface="Adobe Caslon Pro Bold"/>
              </a:rPr>
              <a:t>PLoS</a:t>
            </a:r>
            <a:r>
              <a:rPr lang="en-US" sz="1400" dirty="0">
                <a:latin typeface="Adobe Caslon Pro Bold"/>
              </a:rPr>
              <a:t> Biol</a:t>
            </a:r>
            <a:endParaRPr lang="en-US" sz="1400" i="1" dirty="0">
              <a:latin typeface="Adobe Caslon Pro Bold"/>
            </a:endParaRPr>
          </a:p>
        </p:txBody>
      </p:sp>
      <p:pic>
        <p:nvPicPr>
          <p:cNvPr id="5" name="Picture 4">
            <a:extLst>
              <a:ext uri="{FF2B5EF4-FFF2-40B4-BE49-F238E27FC236}">
                <a16:creationId xmlns:a16="http://schemas.microsoft.com/office/drawing/2014/main" id="{04C158FF-247B-4D97-ADB7-1F3E31606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173639"/>
            <a:ext cx="2812690" cy="4510722"/>
          </a:xfrm>
          <a:prstGeom prst="rect">
            <a:avLst/>
          </a:prstGeom>
        </p:spPr>
      </p:pic>
      <p:sp>
        <p:nvSpPr>
          <p:cNvPr id="6" name="TextBox 5">
            <a:extLst>
              <a:ext uri="{FF2B5EF4-FFF2-40B4-BE49-F238E27FC236}">
                <a16:creationId xmlns:a16="http://schemas.microsoft.com/office/drawing/2014/main" id="{890A6034-B10D-4BE5-BAA9-15A322EAB9C0}"/>
              </a:ext>
            </a:extLst>
          </p:cNvPr>
          <p:cNvSpPr txBox="1"/>
          <p:nvPr/>
        </p:nvSpPr>
        <p:spPr>
          <a:xfrm>
            <a:off x="4955254" y="2565484"/>
            <a:ext cx="3140596" cy="400110"/>
          </a:xfrm>
          <a:prstGeom prst="rect">
            <a:avLst/>
          </a:prstGeom>
          <a:noFill/>
        </p:spPr>
        <p:txBody>
          <a:bodyPr wrap="square" rtlCol="0">
            <a:spAutoFit/>
          </a:bodyPr>
          <a:lstStyle/>
          <a:p>
            <a:r>
              <a:rPr lang="en-US" sz="2000" dirty="0"/>
              <a:t>Total number of neurons</a:t>
            </a:r>
          </a:p>
        </p:txBody>
      </p:sp>
      <p:sp>
        <p:nvSpPr>
          <p:cNvPr id="16" name="TextBox 15">
            <a:extLst>
              <a:ext uri="{FF2B5EF4-FFF2-40B4-BE49-F238E27FC236}">
                <a16:creationId xmlns:a16="http://schemas.microsoft.com/office/drawing/2014/main" id="{F4A58743-4D74-4973-A203-A0A2622C6176}"/>
              </a:ext>
            </a:extLst>
          </p:cNvPr>
          <p:cNvSpPr txBox="1"/>
          <p:nvPr/>
        </p:nvSpPr>
        <p:spPr>
          <a:xfrm>
            <a:off x="4932040" y="1917993"/>
            <a:ext cx="3140596" cy="430887"/>
          </a:xfrm>
          <a:prstGeom prst="rect">
            <a:avLst/>
          </a:prstGeom>
          <a:noFill/>
        </p:spPr>
        <p:txBody>
          <a:bodyPr wrap="square" rtlCol="0">
            <a:spAutoFit/>
          </a:bodyPr>
          <a:lstStyle/>
          <a:p>
            <a:r>
              <a:rPr lang="en-US" sz="2200" i="1" dirty="0">
                <a:solidFill>
                  <a:schemeClr val="tx2">
                    <a:lumMod val="60000"/>
                    <a:lumOff val="40000"/>
                  </a:schemeClr>
                </a:solidFill>
              </a:rPr>
              <a:t>Parameters:</a:t>
            </a:r>
          </a:p>
        </p:txBody>
      </p:sp>
      <p:sp>
        <p:nvSpPr>
          <p:cNvPr id="17" name="TextBox 16">
            <a:extLst>
              <a:ext uri="{FF2B5EF4-FFF2-40B4-BE49-F238E27FC236}">
                <a16:creationId xmlns:a16="http://schemas.microsoft.com/office/drawing/2014/main" id="{546F0BBD-A30E-4ABC-AC25-F24E0CFA7E6F}"/>
              </a:ext>
            </a:extLst>
          </p:cNvPr>
          <p:cNvSpPr txBox="1"/>
          <p:nvPr/>
        </p:nvSpPr>
        <p:spPr>
          <a:xfrm>
            <a:off x="4959796" y="3019598"/>
            <a:ext cx="3140596" cy="400110"/>
          </a:xfrm>
          <a:prstGeom prst="rect">
            <a:avLst/>
          </a:prstGeom>
          <a:noFill/>
        </p:spPr>
        <p:txBody>
          <a:bodyPr wrap="square" rtlCol="0">
            <a:spAutoFit/>
          </a:bodyPr>
          <a:lstStyle/>
          <a:p>
            <a:r>
              <a:rPr lang="en-US" sz="2000" dirty="0"/>
              <a:t>Mean activation duration</a:t>
            </a:r>
          </a:p>
        </p:txBody>
      </p:sp>
      <p:sp>
        <p:nvSpPr>
          <p:cNvPr id="18" name="TextBox 17">
            <a:extLst>
              <a:ext uri="{FF2B5EF4-FFF2-40B4-BE49-F238E27FC236}">
                <a16:creationId xmlns:a16="http://schemas.microsoft.com/office/drawing/2014/main" id="{50AC80A4-23DE-40F1-B4FA-E7D472B14AE2}"/>
              </a:ext>
            </a:extLst>
          </p:cNvPr>
          <p:cNvSpPr txBox="1"/>
          <p:nvPr/>
        </p:nvSpPr>
        <p:spPr>
          <a:xfrm>
            <a:off x="4959796" y="3523654"/>
            <a:ext cx="3644652" cy="400110"/>
          </a:xfrm>
          <a:prstGeom prst="rect">
            <a:avLst/>
          </a:prstGeom>
          <a:noFill/>
        </p:spPr>
        <p:txBody>
          <a:bodyPr wrap="square" rtlCol="0">
            <a:spAutoFit/>
          </a:bodyPr>
          <a:lstStyle/>
          <a:p>
            <a:r>
              <a:rPr lang="en-US" sz="2000" dirty="0"/>
              <a:t>Mean rate of cell recruitment</a:t>
            </a:r>
          </a:p>
        </p:txBody>
      </p:sp>
      <p:sp>
        <p:nvSpPr>
          <p:cNvPr id="19" name="TextBox 18">
            <a:extLst>
              <a:ext uri="{FF2B5EF4-FFF2-40B4-BE49-F238E27FC236}">
                <a16:creationId xmlns:a16="http://schemas.microsoft.com/office/drawing/2014/main" id="{0FE46F85-0861-4F6E-A3C3-33C1A3BA3DEC}"/>
              </a:ext>
            </a:extLst>
          </p:cNvPr>
          <p:cNvSpPr txBox="1"/>
          <p:nvPr/>
        </p:nvSpPr>
        <p:spPr>
          <a:xfrm>
            <a:off x="4955254" y="4185538"/>
            <a:ext cx="3140596" cy="400110"/>
          </a:xfrm>
          <a:prstGeom prst="rect">
            <a:avLst/>
          </a:prstGeom>
          <a:noFill/>
        </p:spPr>
        <p:txBody>
          <a:bodyPr wrap="square" rtlCol="0">
            <a:spAutoFit/>
          </a:bodyPr>
          <a:lstStyle/>
          <a:p>
            <a:r>
              <a:rPr lang="en-US" sz="2000" dirty="0"/>
              <a:t>Mean firing rate</a:t>
            </a:r>
          </a:p>
        </p:txBody>
      </p:sp>
    </p:spTree>
    <p:extLst>
      <p:ext uri="{BB962C8B-B14F-4D97-AF65-F5344CB8AC3E}">
        <p14:creationId xmlns:p14="http://schemas.microsoft.com/office/powerpoint/2010/main" val="19449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82F39-5083-4C8A-B153-AFF33199795C}"/>
              </a:ext>
            </a:extLst>
          </p:cNvPr>
          <p:cNvSpPr/>
          <p:nvPr/>
        </p:nvSpPr>
        <p:spPr>
          <a:xfrm>
            <a:off x="1864893" y="2671011"/>
            <a:ext cx="5570621" cy="2862322"/>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Run a permutation test (100 iterations) to determine the significance level for each coefficient in the models, including the MI and choice-P. For each neuron, permute 100 times de neural activity across the 12 trials and 8 test intervals for each sliding window to obtain a ‘null’ distribution of the coefficients. Use the ‘null’ distribution at 95 % of confidence to determine significant effect for each model.</a:t>
            </a:r>
          </a:p>
        </p:txBody>
      </p:sp>
      <p:sp>
        <p:nvSpPr>
          <p:cNvPr id="3" name="Title 1">
            <a:extLst>
              <a:ext uri="{FF2B5EF4-FFF2-40B4-BE49-F238E27FC236}">
                <a16:creationId xmlns:a16="http://schemas.microsoft.com/office/drawing/2014/main" id="{703A8C2F-69EF-4969-8DC9-9E75A7470BA3}"/>
              </a:ext>
            </a:extLst>
          </p:cNvPr>
          <p:cNvSpPr txBox="1">
            <a:spLocks/>
          </p:cNvSpPr>
          <p:nvPr/>
        </p:nvSpPr>
        <p:spPr>
          <a:xfrm>
            <a:off x="1616338" y="183805"/>
            <a:ext cx="6589199" cy="1280890"/>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3200" i="0" dirty="0">
                <a:solidFill>
                  <a:srgbClr val="000066"/>
                </a:solidFill>
                <a:latin typeface="Comic Sans MS" panose="030F0702030302020204" pitchFamily="66" charset="0"/>
              </a:rPr>
              <a:t>Homework</a:t>
            </a:r>
          </a:p>
        </p:txBody>
      </p:sp>
      <p:sp>
        <p:nvSpPr>
          <p:cNvPr id="4" name="Rectangle 3">
            <a:extLst>
              <a:ext uri="{FF2B5EF4-FFF2-40B4-BE49-F238E27FC236}">
                <a16:creationId xmlns:a16="http://schemas.microsoft.com/office/drawing/2014/main" id="{0C229C4C-6962-4495-9C8F-BBF9E3D9070D}"/>
              </a:ext>
            </a:extLst>
          </p:cNvPr>
          <p:cNvSpPr/>
          <p:nvPr/>
        </p:nvSpPr>
        <p:spPr>
          <a:xfrm>
            <a:off x="1864893" y="875145"/>
            <a:ext cx="4572000" cy="1631216"/>
          </a:xfrm>
          <a:prstGeom prst="rect">
            <a:avLst/>
          </a:prstGeom>
        </p:spPr>
        <p:txBody>
          <a:bodyPr>
            <a:spAutoFit/>
          </a:bodyPr>
          <a:lstStyle/>
          <a:p>
            <a:r>
              <a:rPr lang="en-US" sz="2000" dirty="0">
                <a:latin typeface="Arial" panose="020B0604020202020204" pitchFamily="34" charset="0"/>
                <a:cs typeface="Arial" panose="020B0604020202020204" pitchFamily="34" charset="0"/>
              </a:rPr>
              <a:t>Run the curve fitting, the MI, the choice-P and the multiple linear regression model using sliding windows of 250 ms with steps of 25 ms. </a:t>
            </a:r>
          </a:p>
        </p:txBody>
      </p:sp>
      <p:sp>
        <p:nvSpPr>
          <p:cNvPr id="5" name="Rectangle 4">
            <a:extLst>
              <a:ext uri="{FF2B5EF4-FFF2-40B4-BE49-F238E27FC236}">
                <a16:creationId xmlns:a16="http://schemas.microsoft.com/office/drawing/2014/main" id="{7338CE20-42BF-4687-B6AA-228E8A090993}"/>
              </a:ext>
            </a:extLst>
          </p:cNvPr>
          <p:cNvSpPr/>
          <p:nvPr/>
        </p:nvSpPr>
        <p:spPr>
          <a:xfrm>
            <a:off x="1852862" y="5842337"/>
            <a:ext cx="7170824"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Determine which neurons encode distance, when and how (linearly or tuned), and which neurons encode categorical decisions, based on the regression and the choice-P.</a:t>
            </a:r>
          </a:p>
        </p:txBody>
      </p:sp>
    </p:spTree>
    <p:extLst>
      <p:ext uri="{BB962C8B-B14F-4D97-AF65-F5344CB8AC3E}">
        <p14:creationId xmlns:p14="http://schemas.microsoft.com/office/powerpoint/2010/main" val="121421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sz="3200" dirty="0">
                <a:solidFill>
                  <a:srgbClr val="000066"/>
                </a:solidFill>
                <a:latin typeface="Comic Sans MS" panose="030F0702030302020204" pitchFamily="66" charset="0"/>
              </a:rPr>
              <a:t>Neural basis of cognition</a:t>
            </a:r>
          </a:p>
        </p:txBody>
      </p:sp>
      <p:sp>
        <p:nvSpPr>
          <p:cNvPr id="4099" name="Rectangle 3"/>
          <p:cNvSpPr>
            <a:spLocks noGrp="1" noChangeArrowheads="1"/>
          </p:cNvSpPr>
          <p:nvPr>
            <p:ph type="body" idx="1"/>
          </p:nvPr>
        </p:nvSpPr>
        <p:spPr/>
        <p:txBody>
          <a:bodyPr>
            <a:normAutofit lnSpcReduction="10000"/>
          </a:bodyPr>
          <a:lstStyle/>
          <a:p>
            <a:r>
              <a:rPr lang="en-US" sz="2200" i="1" dirty="0">
                <a:solidFill>
                  <a:srgbClr val="000066"/>
                </a:solidFill>
                <a:latin typeface="Calibri" panose="020F0502020204030204" pitchFamily="34" charset="0"/>
              </a:rPr>
              <a:t>Can be studied at three levels of description…</a:t>
            </a:r>
          </a:p>
          <a:p>
            <a:pPr>
              <a:buFont typeface="Monotype Sorts" pitchFamily="2" charset="2"/>
              <a:buNone/>
            </a:pPr>
            <a:r>
              <a:rPr lang="en-US" sz="2200" i="1" dirty="0">
                <a:solidFill>
                  <a:srgbClr val="000066"/>
                </a:solidFill>
                <a:latin typeface="Calibri" panose="020F0502020204030204" pitchFamily="34" charset="0"/>
              </a:rPr>
              <a:t>  a) Single cell:  one or a small collection of individual neurons</a:t>
            </a:r>
          </a:p>
          <a:p>
            <a:pPr>
              <a:buFont typeface="Monotype Sorts" pitchFamily="2" charset="2"/>
              <a:buNone/>
            </a:pPr>
            <a:r>
              <a:rPr lang="en-US" sz="2200" i="1" dirty="0">
                <a:solidFill>
                  <a:srgbClr val="000066"/>
                </a:solidFill>
                <a:latin typeface="Calibri" panose="020F0502020204030204" pitchFamily="34" charset="0"/>
              </a:rPr>
              <a:t>  b) Area-based:  a large number of neurons that serve a similar function (localization of function); usually referred to by a collective name (e.g., motor cortex, hippocampus, etc.)</a:t>
            </a:r>
          </a:p>
          <a:p>
            <a:pPr>
              <a:buFont typeface="Monotype Sorts" pitchFamily="2" charset="2"/>
              <a:buNone/>
            </a:pPr>
            <a:r>
              <a:rPr lang="en-US" sz="2200" i="1" dirty="0">
                <a:solidFill>
                  <a:srgbClr val="000066"/>
                </a:solidFill>
                <a:latin typeface="Calibri" panose="020F0502020204030204" pitchFamily="34" charset="0"/>
              </a:rPr>
              <a:t>c) Neural systems: dynamic interactions between large neuronal groups within and between cortical and subcortical structures</a:t>
            </a:r>
          </a:p>
        </p:txBody>
      </p:sp>
    </p:spTree>
    <p:extLst>
      <p:ext uri="{BB962C8B-B14F-4D97-AF65-F5344CB8AC3E}">
        <p14:creationId xmlns:p14="http://schemas.microsoft.com/office/powerpoint/2010/main" val="1994142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 calcmode="lin" valueType="num">
                                      <p:cBhvr additive="base">
                                        <p:cTn id="7"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 calcmode="lin" valueType="num">
                                      <p:cBhvr additive="base">
                                        <p:cTn id="13"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anim calcmode="lin" valueType="num">
                                      <p:cBhvr additive="base">
                                        <p:cTn id="19" dur="500" fill="hold"/>
                                        <p:tgtEl>
                                          <p:spTgt spid="409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475509" y="435512"/>
            <a:ext cx="7772400" cy="838200"/>
          </a:xfrm>
        </p:spPr>
        <p:txBody>
          <a:bodyPr>
            <a:normAutofit fontScale="90000"/>
          </a:bodyPr>
          <a:lstStyle/>
          <a:p>
            <a:r>
              <a:rPr lang="en-US" sz="3200" dirty="0">
                <a:solidFill>
                  <a:srgbClr val="000066"/>
                </a:solidFill>
                <a:latin typeface="Comic Sans MS" panose="030F0702030302020204" pitchFamily="66" charset="0"/>
              </a:rPr>
              <a:t>Rhesus Monkey: an excellent animal-model to study cognition</a:t>
            </a:r>
          </a:p>
        </p:txBody>
      </p:sp>
      <p:sp>
        <p:nvSpPr>
          <p:cNvPr id="212995" name="Text Box 3"/>
          <p:cNvSpPr txBox="1">
            <a:spLocks noChangeArrowheads="1"/>
          </p:cNvSpPr>
          <p:nvPr/>
        </p:nvSpPr>
        <p:spPr bwMode="auto">
          <a:xfrm>
            <a:off x="5361709" y="5882207"/>
            <a:ext cx="44561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sz="2000" dirty="0">
                <a:latin typeface="Times New Roman" panose="02020603050405020304" pitchFamily="18" charset="0"/>
              </a:rPr>
              <a:t>University of Wisconsin-Madison</a:t>
            </a:r>
          </a:p>
          <a:p>
            <a:pPr>
              <a:spcBef>
                <a:spcPct val="0"/>
              </a:spcBef>
            </a:pPr>
            <a:r>
              <a:rPr lang="en-US" sz="2000" dirty="0">
                <a:latin typeface="Times New Roman" panose="02020603050405020304" pitchFamily="18" charset="0"/>
              </a:rPr>
              <a:t> Brain Collection</a:t>
            </a:r>
          </a:p>
        </p:txBody>
      </p:sp>
      <p:pic>
        <p:nvPicPr>
          <p:cNvPr id="2129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285" y="2017126"/>
            <a:ext cx="3927492" cy="348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21" y="2065740"/>
            <a:ext cx="4292411" cy="322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4532" y="422775"/>
            <a:ext cx="6589200" cy="1280890"/>
          </a:xfrm>
        </p:spPr>
        <p:txBody>
          <a:bodyPr>
            <a:normAutofit/>
          </a:bodyPr>
          <a:lstStyle/>
          <a:p>
            <a:r>
              <a:rPr lang="en-US" sz="3200" dirty="0">
                <a:solidFill>
                  <a:srgbClr val="000066"/>
                </a:solidFill>
                <a:latin typeface="Comic Sans MS" panose="030F0702030302020204" pitchFamily="66" charset="0"/>
              </a:rPr>
              <a:t>Methods in System Neurophysiology</a:t>
            </a:r>
          </a:p>
        </p:txBody>
      </p:sp>
      <p:sp>
        <p:nvSpPr>
          <p:cNvPr id="6" name="Rectangle 3"/>
          <p:cNvSpPr txBox="1">
            <a:spLocks noChangeArrowheads="1"/>
          </p:cNvSpPr>
          <p:nvPr/>
        </p:nvSpPr>
        <p:spPr>
          <a:xfrm>
            <a:off x="1153850" y="2334935"/>
            <a:ext cx="6591985" cy="377762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spcBef>
                <a:spcPct val="50000"/>
              </a:spcBef>
            </a:pPr>
            <a:r>
              <a:rPr lang="en-US" sz="2200" dirty="0">
                <a:solidFill>
                  <a:srgbClr val="000066"/>
                </a:solidFill>
                <a:latin typeface="Calibri" panose="020F0502020204030204" pitchFamily="34" charset="0"/>
              </a:rPr>
              <a:t>Train Rhesus macaques on perceptual, cognitive, and/or motor tasks</a:t>
            </a:r>
          </a:p>
          <a:p>
            <a:pPr>
              <a:spcBef>
                <a:spcPct val="50000"/>
              </a:spcBef>
            </a:pPr>
            <a:r>
              <a:rPr lang="en-US" sz="2200" dirty="0">
                <a:solidFill>
                  <a:srgbClr val="000066"/>
                </a:solidFill>
                <a:latin typeface="Calibri" panose="020F0502020204030204" pitchFamily="34" charset="0"/>
              </a:rPr>
              <a:t>Perform psychophysical tests after training </a:t>
            </a:r>
          </a:p>
          <a:p>
            <a:pPr>
              <a:spcBef>
                <a:spcPct val="50000"/>
              </a:spcBef>
            </a:pPr>
            <a:r>
              <a:rPr lang="en-US" sz="2200" dirty="0">
                <a:solidFill>
                  <a:srgbClr val="000066"/>
                </a:solidFill>
                <a:latin typeface="Calibri" panose="020F0502020204030204" pitchFamily="34" charset="0"/>
              </a:rPr>
              <a:t>Record the neural activity using single electrodes or, more recently,  multielectrode arrays in connected regions of the brain</a:t>
            </a:r>
            <a:endParaRPr lang="en-US" sz="2200" i="0" dirty="0">
              <a:solidFill>
                <a:srgbClr val="000066"/>
              </a:solidFill>
              <a:latin typeface="Calibri" panose="020F0502020204030204" pitchFamily="34" charset="0"/>
            </a:endParaRPr>
          </a:p>
        </p:txBody>
      </p:sp>
    </p:spTree>
    <p:extLst>
      <p:ext uri="{BB962C8B-B14F-4D97-AF65-F5344CB8AC3E}">
        <p14:creationId xmlns:p14="http://schemas.microsoft.com/office/powerpoint/2010/main" val="20922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52"/>
          <p:cNvSpPr>
            <a:spLocks noChangeArrowheads="1"/>
          </p:cNvSpPr>
          <p:nvPr/>
        </p:nvSpPr>
        <p:spPr bwMode="auto">
          <a:xfrm>
            <a:off x="922714" y="297683"/>
            <a:ext cx="82296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sz="3000" i="0" dirty="0">
                <a:solidFill>
                  <a:srgbClr val="000066"/>
                </a:solidFill>
                <a:latin typeface="Comic Sans MS" panose="030F0702030302020204" pitchFamily="66" charset="0"/>
              </a:rPr>
              <a:t>Training monkeys in perceptual, cognitive and/or motor tasks</a:t>
            </a:r>
          </a:p>
        </p:txBody>
      </p:sp>
      <p:sp>
        <p:nvSpPr>
          <p:cNvPr id="8" name="Content Placeholder 2"/>
          <p:cNvSpPr txBox="1">
            <a:spLocks/>
          </p:cNvSpPr>
          <p:nvPr/>
        </p:nvSpPr>
        <p:spPr>
          <a:xfrm>
            <a:off x="1195356" y="1823073"/>
            <a:ext cx="7684316" cy="4198800"/>
          </a:xfrm>
          <a:prstGeom prst="rect">
            <a:avLst/>
          </a:prstGeom>
        </p:spPr>
        <p:txBody>
          <a:bodyPr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a:solidFill>
                  <a:srgbClr val="000066"/>
                </a:solidFill>
                <a:latin typeface="Calibri" panose="020F0502020204030204" pitchFamily="34" charset="0"/>
              </a:rPr>
              <a:t>Use operant conditioning to train monkeys to associate the rules between the stimulus presentation and the motor output to get a reward</a:t>
            </a:r>
          </a:p>
          <a:p>
            <a:r>
              <a:rPr lang="en-US" sz="2200" dirty="0">
                <a:solidFill>
                  <a:srgbClr val="000066"/>
                </a:solidFill>
                <a:latin typeface="Calibri" panose="020F0502020204030204" pitchFamily="34" charset="0"/>
              </a:rPr>
              <a:t>Use psychophysics to characterize behavior and compare the perceptual, cognitive, and motor abilities between humans and monkeys</a:t>
            </a:r>
          </a:p>
          <a:p>
            <a:r>
              <a:rPr lang="en-US" sz="2200" dirty="0">
                <a:solidFill>
                  <a:srgbClr val="000066"/>
                </a:solidFill>
                <a:latin typeface="Calibri" panose="020F0502020204030204" pitchFamily="34" charset="0"/>
              </a:rPr>
              <a:t>The limits in psychophysical performance of the monkeys can be compared on a trial-by-trial basis with the activity of neural populations simultaneously recorded in different brain areas </a:t>
            </a:r>
          </a:p>
          <a:p>
            <a:r>
              <a:rPr lang="en-US" sz="2200" dirty="0">
                <a:solidFill>
                  <a:srgbClr val="000066"/>
                </a:solidFill>
                <a:latin typeface="Calibri" panose="020F0502020204030204" pitchFamily="34" charset="0"/>
              </a:rPr>
              <a:t>Very powerful experimental approach: excellent temporal and spatial resolution to study cognition</a:t>
            </a:r>
          </a:p>
        </p:txBody>
      </p:sp>
    </p:spTree>
    <p:extLst>
      <p:ext uri="{BB962C8B-B14F-4D97-AF65-F5344CB8AC3E}">
        <p14:creationId xmlns:p14="http://schemas.microsoft.com/office/powerpoint/2010/main" val="270283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4949" y="2968284"/>
            <a:ext cx="1112073" cy="1151347"/>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409" y="5286643"/>
            <a:ext cx="7043642" cy="1300633"/>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3443" y="3262185"/>
            <a:ext cx="2497841" cy="915164"/>
          </a:xfrm>
          <a:prstGeom prst="rect">
            <a:avLst/>
          </a:prstGeom>
        </p:spPr>
      </p:pic>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884" y="2680652"/>
            <a:ext cx="2765550" cy="1857643"/>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9487" y="587199"/>
            <a:ext cx="6165025" cy="2141649"/>
          </a:xfrm>
          <a:prstGeom prst="rect">
            <a:avLst/>
          </a:prstGeom>
        </p:spPr>
      </p:pic>
      <p:sp>
        <p:nvSpPr>
          <p:cNvPr id="2" name="Rectangle 1">
            <a:extLst>
              <a:ext uri="{FF2B5EF4-FFF2-40B4-BE49-F238E27FC236}">
                <a16:creationId xmlns:a16="http://schemas.microsoft.com/office/drawing/2014/main" id="{CA16B675-5B48-4DA3-946C-7BA268BBC81E}"/>
              </a:ext>
            </a:extLst>
          </p:cNvPr>
          <p:cNvSpPr/>
          <p:nvPr/>
        </p:nvSpPr>
        <p:spPr>
          <a:xfrm>
            <a:off x="474884" y="2584464"/>
            <a:ext cx="2765550" cy="195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534926-0252-4897-AEEE-7E519822DFFE}"/>
              </a:ext>
            </a:extLst>
          </p:cNvPr>
          <p:cNvSpPr/>
          <p:nvPr/>
        </p:nvSpPr>
        <p:spPr>
          <a:xfrm>
            <a:off x="3883442" y="2968284"/>
            <a:ext cx="2497841" cy="157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E62376-5CCE-4B88-ABD3-476A90FAF451}"/>
              </a:ext>
            </a:extLst>
          </p:cNvPr>
          <p:cNvSpPr/>
          <p:nvPr/>
        </p:nvSpPr>
        <p:spPr>
          <a:xfrm>
            <a:off x="7110663" y="2968284"/>
            <a:ext cx="1864895" cy="1209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39FC8-9565-4A22-9A39-C52AC665460A}"/>
              </a:ext>
            </a:extLst>
          </p:cNvPr>
          <p:cNvSpPr/>
          <p:nvPr/>
        </p:nvSpPr>
        <p:spPr>
          <a:xfrm>
            <a:off x="867915" y="5107085"/>
            <a:ext cx="7243135" cy="175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52">
            <a:extLst>
              <a:ext uri="{FF2B5EF4-FFF2-40B4-BE49-F238E27FC236}">
                <a16:creationId xmlns:a16="http://schemas.microsoft.com/office/drawing/2014/main" id="{248A6C0D-7D5D-47B8-9AC5-0D5B432334CA}"/>
              </a:ext>
            </a:extLst>
          </p:cNvPr>
          <p:cNvSpPr>
            <a:spLocks noChangeArrowheads="1"/>
          </p:cNvSpPr>
          <p:nvPr/>
        </p:nvSpPr>
        <p:spPr bwMode="auto">
          <a:xfrm>
            <a:off x="168439" y="-207653"/>
            <a:ext cx="9228221"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sz="2800" i="0" dirty="0">
                <a:solidFill>
                  <a:srgbClr val="000066"/>
                </a:solidFill>
                <a:latin typeface="Comic Sans MS" panose="030F0702030302020204" pitchFamily="66" charset="0"/>
              </a:rPr>
              <a:t>Categorization of Spatial and Temporal Magnitudes</a:t>
            </a:r>
          </a:p>
        </p:txBody>
      </p:sp>
    </p:spTree>
    <p:extLst>
      <p:ext uri="{BB962C8B-B14F-4D97-AF65-F5344CB8AC3E}">
        <p14:creationId xmlns:p14="http://schemas.microsoft.com/office/powerpoint/2010/main" val="424462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2" grpId="0" animBg="1"/>
    </p:bld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11926</TotalTime>
  <Words>2261</Words>
  <Application>Microsoft Office PowerPoint</Application>
  <PresentationFormat>On-screen Show (4:3)</PresentationFormat>
  <Paragraphs>263</Paragraphs>
  <Slides>45</Slides>
  <Notes>3</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9" baseType="lpstr">
      <vt:lpstr>Adobe Caslon Pro Bold</vt:lpstr>
      <vt:lpstr>Arial</vt:lpstr>
      <vt:lpstr>Calibri</vt:lpstr>
      <vt:lpstr>Cambria</vt:lpstr>
      <vt:lpstr>Cambria Math</vt:lpstr>
      <vt:lpstr>Century Gothic</vt:lpstr>
      <vt:lpstr>Chiller</vt:lpstr>
      <vt:lpstr>Comic Sans MS</vt:lpstr>
      <vt:lpstr>Courier New</vt:lpstr>
      <vt:lpstr>Monotype Sorts</vt:lpstr>
      <vt:lpstr>Times New Roman</vt:lpstr>
      <vt:lpstr>Wingdings 3</vt:lpstr>
      <vt:lpstr>Espiral</vt:lpstr>
      <vt:lpstr>CorelDRAW</vt:lpstr>
      <vt:lpstr>PowerPoint Presentation</vt:lpstr>
      <vt:lpstr>PowerPoint Presentation</vt:lpstr>
      <vt:lpstr>Cerebral Cortex of the Human</vt:lpstr>
      <vt:lpstr> Major regions of cerebral cortex </vt:lpstr>
      <vt:lpstr>Neural basis of cognition</vt:lpstr>
      <vt:lpstr>Rhesus Monkey: an excellent animal-model to study cognition</vt:lpstr>
      <vt:lpstr>Methods in System Neurophysiology</vt:lpstr>
      <vt:lpstr>PowerPoint Presentation</vt:lpstr>
      <vt:lpstr>PowerPoint Presentation</vt:lpstr>
      <vt:lpstr>Spatial task</vt:lpstr>
      <vt:lpstr>Temporal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Encoding</vt:lpstr>
      <vt:lpstr>Mutual information</vt:lpstr>
      <vt:lpstr>PowerPoint Presentation</vt:lpstr>
      <vt:lpstr>Matlab Code: Mutual Information</vt:lpstr>
      <vt:lpstr>Curve Fitting</vt:lpstr>
      <vt:lpstr>PowerPoint Presentation</vt:lpstr>
      <vt:lpstr>PowerPoint Presentation</vt:lpstr>
      <vt:lpstr>PowerPoint Presentation</vt:lpstr>
      <vt:lpstr>PowerPoint Presentation</vt:lpstr>
      <vt:lpstr>PowerPoint Presentation</vt:lpstr>
      <vt:lpstr>PowerPoint Presentation</vt:lpstr>
      <vt:lpstr>Threshold</vt:lpstr>
      <vt:lpstr>Some definitions ...</vt:lpstr>
      <vt:lpstr>PowerPoint Presentation</vt:lpstr>
      <vt:lpstr>Moving the Threshold: left</vt:lpstr>
      <vt:lpstr>ROC curve</vt:lpstr>
      <vt:lpstr>ROC curve comparison</vt:lpstr>
      <vt:lpstr>PowerPoint Presentation</vt:lpstr>
      <vt:lpstr>Poisson spike train analysis</vt:lpstr>
      <vt:lpstr>PowerPoint Presentation</vt:lpstr>
      <vt:lpstr>PowerPoint Presentation</vt:lpstr>
      <vt:lpstr>PowerPoint Presentation</vt:lpstr>
      <vt:lpstr>The determination of the mean discharge rate, r, is crucial. The goal of the Poisson spike train analysis is to determine whether or not the action potentials within a given interval of time are distributed randomly. In order to achieve this goal, we determined the Poisson distribution of action potentials for a spike train of the same time interval and containing the same number of spikes as the spike train being analyzed. Thus, r was defined as the mean discharge rate of the entire spike train being analyzed. </vt:lpstr>
      <vt:lpstr>PowerPoint Presentation</vt:lpstr>
      <vt:lpstr>PowerPoint Presentation</vt:lpstr>
      <vt:lpstr>PowerPoint Presentation</vt:lpstr>
      <vt:lpstr>PowerPoint Presentation</vt:lpstr>
    </vt:vector>
  </TitlesOfParts>
  <Company>Brain Sciences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 P. Georgopoulos</dc:creator>
  <cp:lastModifiedBy>b15_13</cp:lastModifiedBy>
  <cp:revision>448</cp:revision>
  <dcterms:created xsi:type="dcterms:W3CDTF">2003-11-21T00:51:04Z</dcterms:created>
  <dcterms:modified xsi:type="dcterms:W3CDTF">2019-08-29T16:07:56Z</dcterms:modified>
</cp:coreProperties>
</file>